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5"/>
  </p:notesMasterIdLst>
  <p:sldIdLst>
    <p:sldId id="256" r:id="rId2"/>
    <p:sldId id="257" r:id="rId3"/>
    <p:sldId id="258" r:id="rId4"/>
    <p:sldId id="29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7" r:id="rId15"/>
    <p:sldId id="298" r:id="rId16"/>
    <p:sldId id="299" r:id="rId17"/>
    <p:sldId id="300" r:id="rId18"/>
    <p:sldId id="301" r:id="rId19"/>
    <p:sldId id="302" r:id="rId20"/>
    <p:sldId id="271" r:id="rId21"/>
    <p:sldId id="296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5" r:id="rId38"/>
    <p:sldId id="287" r:id="rId39"/>
    <p:sldId id="288" r:id="rId40"/>
    <p:sldId id="289" r:id="rId41"/>
    <p:sldId id="290" r:id="rId42"/>
    <p:sldId id="291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EEE0-CE86-C543-ABE8-A7CAA1FC539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7603-9A12-8940-96CA-8C138F48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603-9A12-8940-96CA-8C138F48AA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57E8-1EBD-4940-9971-A2156E2C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57E8-1EBD-4940-9971-A2156E2C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E7B1-C321-0E48-8E1F-4C6C992B6253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EE39-4C5C-5A48-BD4C-E27ACA24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fs@scottfrasersmith.com" TargetMode="External"/><Relationship Id="rId3" Type="http://schemas.openxmlformats.org/officeDocument/2006/relationships/hyperlink" Target="http://scottfrasersmith.com/fru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ottfrasersmith.com/fruit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cottfrasersmith.com/fru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05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Easy to Grow Fruits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Fraser Smith</a:t>
            </a:r>
          </a:p>
          <a:p>
            <a:r>
              <a:rPr lang="en-US" dirty="0" smtClean="0">
                <a:hlinkClick r:id="rId2"/>
              </a:rPr>
              <a:t>sfs@scottfrasersmith.com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http://scottfrasersmith.com/fruit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1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Pawpaw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+  A Maryland native fruit, </a:t>
            </a:r>
            <a:r>
              <a:rPr lang="en-US" dirty="0" smtClean="0">
                <a:solidFill>
                  <a:srgbClr val="77933C"/>
                </a:solidFill>
              </a:rPr>
              <a:t>no-spray </a:t>
            </a:r>
            <a:r>
              <a:rPr lang="en-US" dirty="0" smtClean="0"/>
              <a:t>and </a:t>
            </a:r>
            <a:r>
              <a:rPr lang="en-US" dirty="0" smtClean="0"/>
              <a:t>easy </a:t>
            </a:r>
            <a:r>
              <a:rPr lang="en-US" dirty="0" smtClean="0"/>
              <a:t>to grow</a:t>
            </a:r>
          </a:p>
          <a:p>
            <a:pPr marL="0" indent="0">
              <a:buNone/>
            </a:pPr>
            <a:r>
              <a:rPr lang="en-US" dirty="0" smtClean="0"/>
              <a:t>+  Tastes like delicious </a:t>
            </a:r>
            <a:r>
              <a:rPr lang="en-US" dirty="0" smtClean="0"/>
              <a:t>banana custard</a:t>
            </a:r>
          </a:p>
          <a:p>
            <a:pPr marL="0" indent="0">
              <a:buNone/>
            </a:pPr>
            <a:r>
              <a:rPr lang="en-US" dirty="0" smtClean="0"/>
              <a:t>–  </a:t>
            </a:r>
            <a:r>
              <a:rPr lang="en-US" dirty="0" smtClean="0"/>
              <a:t>Tastes like tinny yucky slime to </a:t>
            </a:r>
            <a:r>
              <a:rPr lang="en-US" dirty="0" smtClean="0"/>
              <a:t>a few people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 Spoils quickly, need to eat in a few days of ripening</a:t>
            </a:r>
          </a:p>
          <a:p>
            <a:pPr marL="0" indent="0">
              <a:buNone/>
            </a:pPr>
            <a:r>
              <a:rPr lang="en-US" dirty="0" smtClean="0"/>
              <a:t>–  Pollination can be dicey, need flies not bees</a:t>
            </a:r>
            <a:endParaRPr lang="en-US" dirty="0"/>
          </a:p>
        </p:txBody>
      </p:sp>
      <p:pic>
        <p:nvPicPr>
          <p:cNvPr id="4" name="Picture 3" descr="Pawpaw-frui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875" y="-114876"/>
            <a:ext cx="1924169" cy="2153920"/>
          </a:xfrm>
          <a:prstGeom prst="rect">
            <a:avLst/>
          </a:prstGeom>
        </p:spPr>
      </p:pic>
      <p:pic>
        <p:nvPicPr>
          <p:cNvPr id="5" name="Picture 4" descr="pawpa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732" y="0"/>
            <a:ext cx="2665268" cy="1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Bush Cherry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 Similar to sour cherries but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– Seed is larger, hard to process them</a:t>
            </a:r>
          </a:p>
          <a:p>
            <a:r>
              <a:rPr lang="en-US" dirty="0" smtClean="0"/>
              <a:t>Large bushes, not trees</a:t>
            </a:r>
          </a:p>
          <a:p>
            <a:pPr lvl="3"/>
            <a:r>
              <a:rPr lang="en-US" dirty="0" smtClean="0"/>
              <a:t>Varieties: Nanking seedling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Crimson Passion, Carmine </a:t>
            </a:r>
            <a:r>
              <a:rPr lang="en-US" dirty="0" smtClean="0">
                <a:solidFill>
                  <a:srgbClr val="FF0000"/>
                </a:solidFill>
              </a:rPr>
              <a:t>Jewel</a:t>
            </a:r>
            <a:r>
              <a:rPr lang="en-US" dirty="0" smtClean="0"/>
              <a:t>, Romeo</a:t>
            </a:r>
            <a:r>
              <a:rPr lang="en-US" dirty="0"/>
              <a:t>, Juliet, Cupid, </a:t>
            </a:r>
            <a:r>
              <a:rPr lang="en-US" dirty="0" smtClean="0"/>
              <a:t>Valentine</a:t>
            </a:r>
            <a:endParaRPr lang="en-US" dirty="0"/>
          </a:p>
        </p:txBody>
      </p:sp>
      <p:pic>
        <p:nvPicPr>
          <p:cNvPr id="4" name="Picture 3" descr="na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216400"/>
            <a:ext cx="4267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Chestnut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 Very large trees,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+  Many pounds can be harvested</a:t>
            </a:r>
          </a:p>
          <a:p>
            <a:pPr marL="0" indent="0">
              <a:buNone/>
            </a:pPr>
            <a:r>
              <a:rPr lang="en-US" dirty="0" smtClean="0"/>
              <a:t>–  Blight killed most of the chestnuts in the US.</a:t>
            </a:r>
          </a:p>
          <a:p>
            <a:pPr marL="0" indent="0">
              <a:buNone/>
            </a:pPr>
            <a:r>
              <a:rPr lang="en-US" dirty="0" smtClean="0"/>
              <a:t>+  Chinese chestnuts are generally blight-immune as are some US-Chinese hybrids</a:t>
            </a:r>
          </a:p>
          <a:p>
            <a:endParaRPr lang="en-US" dirty="0"/>
          </a:p>
        </p:txBody>
      </p:sp>
      <p:pic>
        <p:nvPicPr>
          <p:cNvPr id="4" name="Picture 3" descr="320px-Chestnut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3455"/>
            <a:ext cx="3642509" cy="2424545"/>
          </a:xfrm>
          <a:prstGeom prst="rect">
            <a:avLst/>
          </a:prstGeom>
        </p:spPr>
      </p:pic>
      <p:pic>
        <p:nvPicPr>
          <p:cNvPr id="5" name="Picture 4" descr="chestn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364" y="0"/>
            <a:ext cx="2828636" cy="18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Hazelnut / Filbert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 Easy to grow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  <a:r>
              <a:rPr lang="en-US" dirty="0" smtClean="0"/>
              <a:t>, tasty nuts</a:t>
            </a:r>
          </a:p>
          <a:p>
            <a:pPr marL="0" indent="0">
              <a:buNone/>
            </a:pPr>
            <a:r>
              <a:rPr lang="en-US" dirty="0" smtClean="0"/>
              <a:t>–   Squirrels love them and it is hard to protect the trunks as they are multi-stem bushes.</a:t>
            </a:r>
          </a:p>
          <a:p>
            <a:pPr marL="400050" lvl="1" indent="0">
              <a:buNone/>
            </a:pPr>
            <a:r>
              <a:rPr lang="en-US" dirty="0" smtClean="0"/>
              <a:t>– if you have squirrels and are not trapping them, pick something else to grow</a:t>
            </a:r>
          </a:p>
          <a:p>
            <a:pPr marL="0" indent="0">
              <a:buNone/>
            </a:pPr>
            <a:r>
              <a:rPr lang="en-US" dirty="0" smtClean="0"/>
              <a:t>– Blight is also a problem with filberts </a:t>
            </a:r>
          </a:p>
          <a:p>
            <a:pPr marL="400050" lvl="1" indent="0">
              <a:buNone/>
            </a:pPr>
            <a:r>
              <a:rPr lang="en-US" dirty="0" smtClean="0"/>
              <a:t>Grow only blight-immune varieties</a:t>
            </a:r>
          </a:p>
          <a:p>
            <a:pPr marL="800100" lvl="2" indent="0">
              <a:buNone/>
            </a:pPr>
            <a:r>
              <a:rPr lang="en-US" dirty="0" smtClean="0"/>
              <a:t>Yamhill, Jefferson, Santiam, Theta, …</a:t>
            </a:r>
          </a:p>
        </p:txBody>
      </p:sp>
      <p:pic>
        <p:nvPicPr>
          <p:cNvPr id="4" name="Picture 3" descr="DSCI03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133600" cy="1600200"/>
          </a:xfrm>
          <a:prstGeom prst="rect">
            <a:avLst/>
          </a:prstGeom>
        </p:spPr>
      </p:pic>
      <p:pic>
        <p:nvPicPr>
          <p:cNvPr id="5" name="Picture 4" descr="American-Hazelnu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529014"/>
            <a:ext cx="2133600" cy="23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+  Berries are in large part easy to grow</a:t>
            </a:r>
          </a:p>
          <a:p>
            <a:pPr marL="0" indent="0">
              <a:buNone/>
            </a:pPr>
            <a:r>
              <a:rPr lang="en-US" dirty="0" smtClean="0"/>
              <a:t>+  Some make wonderful landscaping</a:t>
            </a:r>
          </a:p>
          <a:p>
            <a:pPr lvl="1"/>
            <a:r>
              <a:rPr lang="en-US" dirty="0" smtClean="0"/>
              <a:t>Blueberries, currants; grapes and kiwis on a pergola</a:t>
            </a:r>
          </a:p>
          <a:p>
            <a:pPr marL="0" indent="0">
              <a:buNone/>
            </a:pPr>
            <a:r>
              <a:rPr lang="en-US" dirty="0" smtClean="0"/>
              <a:t>–  Some are hard to keep looking like weeds</a:t>
            </a:r>
          </a:p>
          <a:p>
            <a:pPr marL="457200" lvl="1" indent="0">
              <a:buNone/>
            </a:pPr>
            <a:r>
              <a:rPr lang="en-US" dirty="0" smtClean="0"/>
              <a:t>Raspberries, blackberries</a:t>
            </a:r>
          </a:p>
          <a:p>
            <a:pPr marL="57150" indent="0">
              <a:buNone/>
            </a:pPr>
            <a:r>
              <a:rPr lang="en-US" dirty="0" smtClean="0"/>
              <a:t>–  Berries are particularly liked by birds</a:t>
            </a:r>
          </a:p>
          <a:p>
            <a:r>
              <a:rPr lang="en-US" dirty="0" smtClean="0"/>
              <a:t>Strawberries are grown more like vegetables</a:t>
            </a:r>
          </a:p>
          <a:p>
            <a:pPr lvl="1"/>
            <a:r>
              <a:rPr lang="en-US" dirty="0" smtClean="0"/>
              <a:t>In a raised bed; weeds are a </a:t>
            </a:r>
            <a:r>
              <a:rPr lang="en-US" dirty="0" smtClean="0"/>
              <a:t>significant issue</a:t>
            </a:r>
            <a:endParaRPr lang="en-US" dirty="0" smtClean="0"/>
          </a:p>
          <a:p>
            <a:pPr lvl="1"/>
            <a:r>
              <a:rPr lang="en-US" dirty="0" smtClean="0"/>
              <a:t>We will not cover them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4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dirty="0" smtClean="0"/>
              <a:t>+  Very attractive landscape specimen, 5’ bush</a:t>
            </a:r>
          </a:p>
          <a:p>
            <a:pPr marL="57150" indent="0">
              <a:buNone/>
            </a:pPr>
            <a:r>
              <a:rPr lang="en-US" dirty="0" smtClean="0"/>
              <a:t>+  Generally disease-free and </a:t>
            </a:r>
            <a:r>
              <a:rPr lang="en-US" dirty="0">
                <a:solidFill>
                  <a:srgbClr val="77933C"/>
                </a:solidFill>
              </a:rPr>
              <a:t>no-spray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 Need </a:t>
            </a:r>
            <a:r>
              <a:rPr lang="en-US" dirty="0"/>
              <a:t>to net for harvest to keep birds off</a:t>
            </a:r>
          </a:p>
          <a:p>
            <a:pPr lvl="1"/>
            <a:r>
              <a:rPr lang="en-US" dirty="0"/>
              <a:t>Scares not </a:t>
            </a:r>
            <a:r>
              <a:rPr lang="en-US" dirty="0" smtClean="0"/>
              <a:t>reliable</a:t>
            </a:r>
          </a:p>
          <a:p>
            <a:pPr marL="0" indent="0">
              <a:buNone/>
            </a:pPr>
            <a:r>
              <a:rPr lang="en-US" dirty="0" smtClean="0"/>
              <a:t>–  The hard part is bed preparation; per plant add:</a:t>
            </a:r>
          </a:p>
          <a:p>
            <a:pPr lvl="1"/>
            <a:r>
              <a:rPr lang="en-US" dirty="0" smtClean="0"/>
              <a:t>Around 1/2 cu foot of peat moss worked in</a:t>
            </a:r>
          </a:p>
          <a:p>
            <a:pPr lvl="1"/>
            <a:r>
              <a:rPr lang="en-US" dirty="0" smtClean="0"/>
              <a:t>Elemental sulfur, about 2 cups per plant depending on soil pH</a:t>
            </a:r>
          </a:p>
          <a:p>
            <a:pPr lvl="1"/>
            <a:r>
              <a:rPr lang="en-US" b="1" dirty="0" smtClean="0"/>
              <a:t>Need pH about 4.5-5</a:t>
            </a:r>
            <a:r>
              <a:rPr lang="en-US" dirty="0" smtClean="0"/>
              <a:t>; so, need some way to measure pH</a:t>
            </a:r>
          </a:p>
          <a:p>
            <a:pPr lvl="1"/>
            <a:r>
              <a:rPr lang="en-US" dirty="0" smtClean="0"/>
              <a:t>Need to check and correct pH every 3-4 years</a:t>
            </a:r>
          </a:p>
          <a:p>
            <a:pPr marL="0" indent="0">
              <a:buNone/>
            </a:pPr>
            <a:r>
              <a:rPr lang="en-US" dirty="0" smtClean="0"/>
              <a:t>Varieties</a:t>
            </a:r>
          </a:p>
          <a:p>
            <a:pPr lvl="1"/>
            <a:r>
              <a:rPr lang="en-US" dirty="0" smtClean="0"/>
              <a:t>Southern </a:t>
            </a:r>
            <a:r>
              <a:rPr lang="en-US" dirty="0" err="1" smtClean="0"/>
              <a:t>highbush</a:t>
            </a:r>
            <a:r>
              <a:rPr lang="en-US" dirty="0" smtClean="0"/>
              <a:t> and </a:t>
            </a:r>
            <a:r>
              <a:rPr lang="en-US" dirty="0" err="1" smtClean="0"/>
              <a:t>rabbiteye</a:t>
            </a:r>
            <a:r>
              <a:rPr lang="en-US" dirty="0" smtClean="0"/>
              <a:t> </a:t>
            </a:r>
            <a:r>
              <a:rPr lang="en-US" dirty="0" smtClean="0"/>
              <a:t>best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474" y="1"/>
            <a:ext cx="2440526" cy="19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</a:t>
            </a:r>
            <a:r>
              <a:rPr lang="en-US" dirty="0"/>
              <a:t> </a:t>
            </a:r>
            <a:r>
              <a:rPr lang="en-US" dirty="0" smtClean="0"/>
              <a:t> and Blackberry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–  Somewhat prone to diseases and viruses</a:t>
            </a:r>
          </a:p>
          <a:p>
            <a:pPr lvl="1"/>
            <a:r>
              <a:rPr lang="en-US" dirty="0" smtClean="0"/>
              <a:t>Always start a new bed with virus-free plants</a:t>
            </a:r>
          </a:p>
          <a:p>
            <a:pPr lvl="1"/>
            <a:r>
              <a:rPr lang="en-US" dirty="0" smtClean="0"/>
              <a:t>In our climate 10 years or less is the lifetime</a:t>
            </a:r>
          </a:p>
          <a:p>
            <a:pPr marL="0" indent="0">
              <a:buNone/>
            </a:pPr>
            <a:r>
              <a:rPr lang="en-US" dirty="0" smtClean="0"/>
              <a:t>–  Netting needed to keep birds off</a:t>
            </a:r>
          </a:p>
          <a:p>
            <a:pPr marL="0" indent="0">
              <a:buNone/>
            </a:pPr>
            <a:r>
              <a:rPr lang="en-US" dirty="0" smtClean="0"/>
              <a:t>Easiest route:</a:t>
            </a:r>
          </a:p>
          <a:p>
            <a:pPr marL="457200" lvl="1" indent="0">
              <a:buNone/>
            </a:pPr>
            <a:r>
              <a:rPr lang="en-US" dirty="0" smtClean="0"/>
              <a:t>Erect </a:t>
            </a:r>
            <a:r>
              <a:rPr lang="en-US" dirty="0" err="1" smtClean="0"/>
              <a:t>thornless</a:t>
            </a:r>
            <a:r>
              <a:rPr lang="en-US" dirty="0" smtClean="0"/>
              <a:t> blackberries (no trellis required)</a:t>
            </a:r>
          </a:p>
          <a:p>
            <a:pPr marL="457200" lvl="1" indent="0">
              <a:buNone/>
            </a:pPr>
            <a:r>
              <a:rPr lang="en-US" dirty="0" smtClean="0"/>
              <a:t>Fall raspberries (no trellis and just mow in winter)</a:t>
            </a:r>
          </a:p>
        </p:txBody>
      </p:sp>
    </p:spTree>
    <p:extLst>
      <p:ext uri="{BB962C8B-B14F-4D97-AF65-F5344CB8AC3E}">
        <p14:creationId xmlns:p14="http://schemas.microsoft.com/office/powerpoint/2010/main" val="281975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Currants and Gooseberries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Both are small bushes, 4’-6’</a:t>
            </a:r>
          </a:p>
          <a:p>
            <a:pPr marL="0" indent="0">
              <a:buNone/>
            </a:pPr>
            <a:r>
              <a:rPr lang="en-US" dirty="0" smtClean="0"/>
              <a:t>–  May be restricted in MD soon unfortunately</a:t>
            </a:r>
          </a:p>
          <a:p>
            <a:pPr lvl="1"/>
            <a:r>
              <a:rPr lang="en-US" dirty="0" smtClean="0"/>
              <a:t>White pine blister rust affects pines</a:t>
            </a:r>
          </a:p>
          <a:p>
            <a:pPr lvl="1"/>
            <a:r>
              <a:rPr lang="en-US" dirty="0" smtClean="0"/>
              <a:t>Get WPBR resistant varieties</a:t>
            </a:r>
          </a:p>
          <a:p>
            <a:pPr marL="0" indent="0">
              <a:buNone/>
            </a:pPr>
            <a:r>
              <a:rPr lang="en-US" dirty="0" smtClean="0"/>
              <a:t>–  Plants do not like heat</a:t>
            </a:r>
          </a:p>
          <a:p>
            <a:pPr marL="457200" lvl="1" indent="0">
              <a:buNone/>
            </a:pPr>
            <a:r>
              <a:rPr lang="en-US" dirty="0" smtClean="0"/>
              <a:t>Recommend planting in partial shade</a:t>
            </a:r>
          </a:p>
          <a:p>
            <a:pPr marL="457200" lvl="1" indent="0">
              <a:buNone/>
            </a:pPr>
            <a:r>
              <a:rPr lang="en-US" dirty="0" smtClean="0"/>
              <a:t>Get more disease-tolerant varieties</a:t>
            </a:r>
          </a:p>
          <a:p>
            <a:pPr marL="0" indent="0">
              <a:buNone/>
            </a:pPr>
            <a:r>
              <a:rPr lang="en-US" dirty="0" smtClean="0"/>
              <a:t>Some varieties work more reliably</a:t>
            </a:r>
            <a:endParaRPr lang="en-US" dirty="0" smtClean="0"/>
          </a:p>
          <a:p>
            <a:pPr lvl="1"/>
            <a:r>
              <a:rPr lang="en-US" dirty="0" smtClean="0"/>
              <a:t>Gooseberry: </a:t>
            </a:r>
            <a:r>
              <a:rPr lang="en-US" dirty="0" err="1" smtClean="0"/>
              <a:t>Poorman</a:t>
            </a:r>
            <a:endParaRPr lang="en-US" dirty="0" smtClean="0"/>
          </a:p>
          <a:p>
            <a:pPr lvl="1"/>
            <a:r>
              <a:rPr lang="en-US" dirty="0" smtClean="0"/>
              <a:t>Red Currant: </a:t>
            </a:r>
            <a:r>
              <a:rPr lang="en-US" dirty="0" err="1" smtClean="0"/>
              <a:t>Rovada</a:t>
            </a:r>
            <a:r>
              <a:rPr lang="en-US" dirty="0" smtClean="0"/>
              <a:t>, </a:t>
            </a:r>
            <a:r>
              <a:rPr lang="en-US" dirty="0" err="1" smtClean="0"/>
              <a:t>Jonkheer</a:t>
            </a:r>
            <a:r>
              <a:rPr lang="en-US" dirty="0" smtClean="0"/>
              <a:t> van </a:t>
            </a:r>
            <a:r>
              <a:rPr lang="en-US" dirty="0" err="1" smtClean="0"/>
              <a:t>Tets</a:t>
            </a:r>
            <a:endParaRPr lang="en-US" dirty="0" smtClean="0"/>
          </a:p>
          <a:p>
            <a:pPr lvl="1"/>
            <a:r>
              <a:rPr lang="en-US" dirty="0" smtClean="0"/>
              <a:t>Black Currant: </a:t>
            </a:r>
            <a:r>
              <a:rPr lang="en-US" dirty="0" err="1" smtClean="0"/>
              <a:t>Minaj</a:t>
            </a:r>
            <a:r>
              <a:rPr lang="en-US" dirty="0" smtClean="0"/>
              <a:t> </a:t>
            </a:r>
            <a:r>
              <a:rPr lang="en-US" dirty="0" err="1" smtClean="0"/>
              <a:t>Smyriou</a:t>
            </a:r>
            <a:r>
              <a:rPr lang="en-US" dirty="0" smtClean="0"/>
              <a:t>, </a:t>
            </a:r>
            <a:r>
              <a:rPr lang="en-US" dirty="0" err="1" smtClean="0"/>
              <a:t>Blackdown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60" y="3810000"/>
            <a:ext cx="217424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1120345"/>
            <a:ext cx="1930399" cy="26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6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Muscadines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 Very bug and disease resistant</a:t>
            </a:r>
          </a:p>
          <a:p>
            <a:pPr marL="0" indent="0">
              <a:buNone/>
            </a:pPr>
            <a:r>
              <a:rPr lang="en-US" dirty="0" smtClean="0"/>
              <a:t>+  Newer varieties are more sweet and flavorful</a:t>
            </a:r>
          </a:p>
          <a:p>
            <a:pPr marL="800100" lvl="2" indent="0">
              <a:buNone/>
            </a:pPr>
            <a:r>
              <a:rPr lang="en-US" dirty="0" smtClean="0"/>
              <a:t>Supreme, </a:t>
            </a:r>
            <a:r>
              <a:rPr lang="en-US" dirty="0" err="1" smtClean="0"/>
              <a:t>Sugargate</a:t>
            </a:r>
            <a:r>
              <a:rPr lang="en-US" dirty="0" smtClean="0"/>
              <a:t>, Darlene, Black Beauty, Tara, </a:t>
            </a:r>
            <a:r>
              <a:rPr lang="en-US" dirty="0" err="1" smtClean="0"/>
              <a:t>Ison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 Need to build a trellis to hold them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  Need to prune back heavily</a:t>
            </a:r>
          </a:p>
          <a:p>
            <a:pPr marL="0" indent="0">
              <a:buNone/>
            </a:pPr>
            <a:r>
              <a:rPr lang="en-US" dirty="0" smtClean="0"/>
              <a:t>–  Usually but not always hardy</a:t>
            </a:r>
          </a:p>
          <a:p>
            <a:pPr marL="0" indent="0">
              <a:buNone/>
            </a:pPr>
            <a:r>
              <a:rPr lang="en-US" dirty="0" smtClean="0"/>
              <a:t>–  Not the same as regular grapes</a:t>
            </a:r>
          </a:p>
          <a:p>
            <a:pPr marL="857250" lvl="1" indent="-457200"/>
            <a:r>
              <a:rPr lang="en-US" dirty="0" smtClean="0"/>
              <a:t>some people will not like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00" y="3981539"/>
            <a:ext cx="2347700" cy="28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6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Kiwis are a vine crop</a:t>
            </a:r>
          </a:p>
          <a:p>
            <a:pPr marL="0" indent="0">
              <a:buNone/>
            </a:pPr>
            <a:r>
              <a:rPr lang="en-US" dirty="0" smtClean="0"/>
              <a:t>+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spray</a:t>
            </a:r>
            <a:r>
              <a:rPr lang="en-US" dirty="0" smtClean="0"/>
              <a:t>, few pests (stinkbugs are </a:t>
            </a:r>
            <a:r>
              <a:rPr lang="en-US" dirty="0" smtClean="0"/>
              <a:t>my only </a:t>
            </a:r>
            <a:r>
              <a:rPr lang="en-US" dirty="0" smtClean="0"/>
              <a:t>problem)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+  Two types, </a:t>
            </a:r>
            <a:r>
              <a:rPr lang="en-US" i="1" dirty="0" smtClean="0"/>
              <a:t>both</a:t>
            </a:r>
            <a:r>
              <a:rPr lang="en-US" dirty="0" smtClean="0"/>
              <a:t> can grow here</a:t>
            </a:r>
          </a:p>
          <a:p>
            <a:pPr marL="400050" lvl="1" indent="0">
              <a:buNone/>
            </a:pPr>
            <a:r>
              <a:rPr lang="en-US" dirty="0" smtClean="0"/>
              <a:t>hardy (</a:t>
            </a:r>
            <a:r>
              <a:rPr lang="en-US" dirty="0" err="1" smtClean="0"/>
              <a:t>actinidia</a:t>
            </a:r>
            <a:r>
              <a:rPr lang="en-US" dirty="0" smtClean="0"/>
              <a:t> </a:t>
            </a:r>
            <a:r>
              <a:rPr lang="en-US" dirty="0" err="1" smtClean="0"/>
              <a:t>arguta</a:t>
            </a:r>
            <a:r>
              <a:rPr lang="en-US" dirty="0" smtClean="0"/>
              <a:t>), large grape size</a:t>
            </a:r>
          </a:p>
          <a:p>
            <a:pPr marL="400050" lvl="1" indent="0">
              <a:buNone/>
            </a:pPr>
            <a:r>
              <a:rPr lang="en-US" dirty="0" smtClean="0"/>
              <a:t>fuzzy (</a:t>
            </a:r>
            <a:r>
              <a:rPr lang="en-US" dirty="0" err="1" smtClean="0"/>
              <a:t>actinidia</a:t>
            </a:r>
            <a:r>
              <a:rPr lang="en-US" dirty="0" smtClean="0"/>
              <a:t> </a:t>
            </a:r>
            <a:r>
              <a:rPr lang="en-US" dirty="0" err="1" smtClean="0"/>
              <a:t>deliciosa</a:t>
            </a:r>
            <a:r>
              <a:rPr lang="en-US" dirty="0" smtClean="0"/>
              <a:t> &amp; </a:t>
            </a:r>
            <a:r>
              <a:rPr lang="en-US" dirty="0" err="1" smtClean="0"/>
              <a:t>chinensis</a:t>
            </a:r>
            <a:r>
              <a:rPr lang="en-US" dirty="0" smtClean="0"/>
              <a:t>), grocery store kind</a:t>
            </a:r>
          </a:p>
          <a:p>
            <a:pPr marL="0" indent="0">
              <a:buNone/>
            </a:pPr>
            <a:r>
              <a:rPr lang="en-US" dirty="0" smtClean="0"/>
              <a:t>–  Similar to </a:t>
            </a:r>
            <a:r>
              <a:rPr lang="en-US" dirty="0" err="1" smtClean="0"/>
              <a:t>muscadines</a:t>
            </a:r>
            <a:r>
              <a:rPr lang="en-US" dirty="0" smtClean="0"/>
              <a:t> for care: trellis &amp; prune</a:t>
            </a:r>
          </a:p>
          <a:p>
            <a:pPr marL="0" indent="0">
              <a:buNone/>
            </a:pPr>
            <a:r>
              <a:rPr lang="en-US" dirty="0" smtClean="0"/>
              <a:t>–  </a:t>
            </a:r>
            <a:r>
              <a:rPr lang="en-US" dirty="0"/>
              <a:t>E</a:t>
            </a:r>
            <a:r>
              <a:rPr lang="en-US" dirty="0" smtClean="0"/>
              <a:t>xtremely vigorous: hedge back in May/June, July</a:t>
            </a:r>
          </a:p>
          <a:p>
            <a:pPr marL="0" indent="0">
              <a:buNone/>
            </a:pPr>
            <a:r>
              <a:rPr lang="en-US" dirty="0" smtClean="0"/>
              <a:t>–  Male pollinator is needed which produces no fruit</a:t>
            </a:r>
          </a:p>
          <a:p>
            <a:pPr marL="0" indent="0">
              <a:buNone/>
            </a:pPr>
            <a:r>
              <a:rPr lang="en-US" dirty="0" smtClean="0"/>
              <a:t>–  Leaf out very early, may get zapped by frost</a:t>
            </a:r>
          </a:p>
          <a:p>
            <a:pPr marL="0" indent="0">
              <a:buNone/>
            </a:pPr>
            <a:r>
              <a:rPr lang="en-US" dirty="0" smtClean="0"/>
              <a:t>–  Many fuzzy varieties do not ripen here</a:t>
            </a:r>
          </a:p>
          <a:p>
            <a:pPr marL="400050" lvl="1" indent="0">
              <a:buNone/>
            </a:pPr>
            <a:r>
              <a:rPr lang="en-US" dirty="0" smtClean="0"/>
              <a:t>Grow the </a:t>
            </a:r>
            <a:r>
              <a:rPr lang="en-US" dirty="0" err="1" smtClean="0"/>
              <a:t>Saanichton</a:t>
            </a:r>
            <a:r>
              <a:rPr lang="en-US" dirty="0" smtClean="0"/>
              <a:t> variety, it does – eat in February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177" y="-36341"/>
            <a:ext cx="2854822" cy="19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7169" y="-277166"/>
            <a:ext cx="1663002" cy="22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fruit is Great!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Eat more fruit for better health</a:t>
            </a:r>
          </a:p>
          <a:p>
            <a:r>
              <a:rPr lang="en-US" dirty="0"/>
              <a:t>Save $$ on food </a:t>
            </a:r>
          </a:p>
          <a:p>
            <a:r>
              <a:rPr lang="en-US" dirty="0" smtClean="0"/>
              <a:t>Eat higher quality fruit</a:t>
            </a:r>
            <a:endParaRPr lang="en-US" dirty="0"/>
          </a:p>
          <a:p>
            <a:r>
              <a:rPr lang="en-US" dirty="0" smtClean="0"/>
              <a:t>Eat </a:t>
            </a:r>
            <a:r>
              <a:rPr lang="en-US" dirty="0"/>
              <a:t>fruit </a:t>
            </a:r>
            <a:r>
              <a:rPr lang="en-US" dirty="0" smtClean="0"/>
              <a:t>varieties you </a:t>
            </a:r>
            <a:r>
              <a:rPr lang="en-US" dirty="0"/>
              <a:t>will never find in markets</a:t>
            </a:r>
          </a:p>
          <a:p>
            <a:r>
              <a:rPr lang="en-US" dirty="0" smtClean="0"/>
              <a:t>Make </a:t>
            </a:r>
            <a:r>
              <a:rPr lang="en-US" dirty="0"/>
              <a:t>jam, pies </a:t>
            </a:r>
            <a:r>
              <a:rPr lang="en-US" i="1" dirty="0" err="1" smtClean="0"/>
              <a:t>etc</a:t>
            </a:r>
            <a:r>
              <a:rPr lang="en-US" dirty="0" smtClean="0"/>
              <a:t> with large quantity</a:t>
            </a:r>
            <a:endParaRPr lang="en-US" dirty="0"/>
          </a:p>
          <a:p>
            <a:r>
              <a:rPr lang="en-US" dirty="0" smtClean="0"/>
              <a:t>Get </a:t>
            </a:r>
            <a:r>
              <a:rPr lang="en-US" dirty="0"/>
              <a:t>outside and get some exercise</a:t>
            </a:r>
          </a:p>
          <a:p>
            <a:r>
              <a:rPr lang="en-US" dirty="0" smtClean="0"/>
              <a:t>Get </a:t>
            </a:r>
            <a:r>
              <a:rPr lang="en-US" dirty="0"/>
              <a:t>more in touch with nature by learning </a:t>
            </a:r>
            <a:r>
              <a:rPr lang="en-US" dirty="0" smtClean="0"/>
              <a:t>more about </a:t>
            </a:r>
            <a:r>
              <a:rPr lang="en-US" dirty="0"/>
              <a:t>trees, </a:t>
            </a:r>
            <a:r>
              <a:rPr lang="en-US" dirty="0" smtClean="0"/>
              <a:t>climate, bugs</a:t>
            </a:r>
            <a:r>
              <a:rPr lang="en-US" dirty="0"/>
              <a:t>, </a:t>
            </a:r>
            <a:r>
              <a:rPr lang="en-US" i="1" dirty="0" err="1"/>
              <a:t>etc</a:t>
            </a:r>
            <a:endParaRPr lang="en-US" i="1" dirty="0"/>
          </a:p>
          <a:p>
            <a:r>
              <a:rPr lang="en-US" dirty="0" smtClean="0"/>
              <a:t>Use fruit in landscaping </a:t>
            </a:r>
            <a:r>
              <a:rPr lang="en-US" dirty="0" smtClean="0"/>
              <a:t>to get more benefit from work maintaining yard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5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Next: Some More Challenging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 “all in one” fruit tree spray is not going to work on half of the disease/bug problems</a:t>
            </a:r>
          </a:p>
          <a:p>
            <a:r>
              <a:rPr lang="en-US" dirty="0" smtClean="0"/>
              <a:t>For organic its even more challenging</a:t>
            </a:r>
          </a:p>
          <a:p>
            <a:r>
              <a:rPr lang="en-US" dirty="0" smtClean="0"/>
              <a:t>Path to success: scout–research–address all problems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Outline</a:t>
            </a:r>
          </a:p>
          <a:p>
            <a:r>
              <a:rPr lang="en-US" dirty="0" smtClean="0"/>
              <a:t>Different spraying philosophies</a:t>
            </a:r>
          </a:p>
          <a:p>
            <a:r>
              <a:rPr lang="en-US" dirty="0" smtClean="0"/>
              <a:t>The more challenging bugs</a:t>
            </a:r>
          </a:p>
          <a:p>
            <a:r>
              <a:rPr lang="en-US" dirty="0" smtClean="0"/>
              <a:t>The more challenging diseases</a:t>
            </a:r>
          </a:p>
          <a:p>
            <a:r>
              <a:rPr lang="en-US" dirty="0" smtClean="0"/>
              <a:t>One-by-one through the fruits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Philosophies on use of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No spray </a:t>
            </a:r>
            <a:r>
              <a:rPr lang="en-US" dirty="0" smtClean="0"/>
              <a:t>- I don't want to spray anything on my trees</a:t>
            </a:r>
          </a:p>
          <a:p>
            <a:r>
              <a:rPr lang="en-US" i="1" dirty="0" smtClean="0"/>
              <a:t>Organic</a:t>
            </a:r>
            <a:r>
              <a:rPr lang="en-US" dirty="0" smtClean="0"/>
              <a:t> - I will only spray non-synthetic chemicals</a:t>
            </a:r>
          </a:p>
          <a:p>
            <a:r>
              <a:rPr lang="en-US" i="1" dirty="0" smtClean="0"/>
              <a:t>IPM</a:t>
            </a:r>
            <a:r>
              <a:rPr lang="en-US" dirty="0" smtClean="0"/>
              <a:t> - I will spray synthetics but only what is needed, nothing more</a:t>
            </a:r>
          </a:p>
          <a:p>
            <a:r>
              <a:rPr lang="en-US" i="1" dirty="0" smtClean="0"/>
              <a:t>Traditional</a:t>
            </a:r>
            <a:r>
              <a:rPr lang="en-US" dirty="0" smtClean="0"/>
              <a:t> - I spray a toxic concoction every two weeks, whether its needed or not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Why does it matter?</a:t>
            </a:r>
          </a:p>
          <a:p>
            <a:r>
              <a:rPr lang="en-US" dirty="0" smtClean="0"/>
              <a:t>  More spraying is more work</a:t>
            </a:r>
          </a:p>
          <a:p>
            <a:r>
              <a:rPr lang="en-US" dirty="0" smtClean="0"/>
              <a:t>  Bug killers can be highly toxic to humans and pets</a:t>
            </a:r>
          </a:p>
          <a:p>
            <a:r>
              <a:rPr lang="en-US" dirty="0" smtClean="0"/>
              <a:t>  Some sprays may damage fish when they run off to lakes</a:t>
            </a:r>
          </a:p>
        </p:txBody>
      </p:sp>
    </p:spTree>
    <p:extLst>
      <p:ext uri="{BB962C8B-B14F-4D97-AF65-F5344CB8AC3E}">
        <p14:creationId xmlns:p14="http://schemas.microsoft.com/office/powerpoint/2010/main" val="49266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Plum curculio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small weevil with a very strong shell</a:t>
            </a:r>
          </a:p>
          <a:p>
            <a:r>
              <a:rPr lang="en-US" dirty="0" smtClean="0"/>
              <a:t>A huge problem on all pome/stone fruits</a:t>
            </a:r>
          </a:p>
          <a:p>
            <a:r>
              <a:rPr lang="en-US" dirty="0"/>
              <a:t>W</a:t>
            </a:r>
            <a:r>
              <a:rPr lang="en-US" dirty="0" smtClean="0"/>
              <a:t>ill ruin every single fruit if not controlled</a:t>
            </a:r>
          </a:p>
          <a:p>
            <a:r>
              <a:rPr lang="en-US" dirty="0" smtClean="0"/>
              <a:t>Organic control is Surround, a non-toxic clay powder spray</a:t>
            </a:r>
          </a:p>
          <a:p>
            <a:pPr lvl="1"/>
            <a:r>
              <a:rPr lang="en-US" dirty="0" smtClean="0"/>
              <a:t>Need a constant coating, so re-apply after rains</a:t>
            </a:r>
          </a:p>
          <a:p>
            <a:r>
              <a:rPr lang="en-US" dirty="0"/>
              <a:t>N</a:t>
            </a:r>
            <a:r>
              <a:rPr lang="en-US" dirty="0" smtClean="0"/>
              <a:t>on-organic use </a:t>
            </a:r>
            <a:r>
              <a:rPr lang="en-US" dirty="0" err="1" smtClean="0"/>
              <a:t>pyrethrin</a:t>
            </a:r>
            <a:r>
              <a:rPr lang="en-US" dirty="0" smtClean="0"/>
              <a:t> (e.g. </a:t>
            </a:r>
            <a:r>
              <a:rPr lang="en-US" dirty="0" err="1" smtClean="0"/>
              <a:t>Triazicide</a:t>
            </a:r>
            <a:r>
              <a:rPr lang="en-US" dirty="0" smtClean="0"/>
              <a:t>), a poison</a:t>
            </a:r>
          </a:p>
          <a:p>
            <a:endParaRPr lang="en-US" dirty="0"/>
          </a:p>
        </p:txBody>
      </p:sp>
      <p:pic>
        <p:nvPicPr>
          <p:cNvPr id="4" name="Picture 3" descr="plu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0"/>
            <a:ext cx="2133600" cy="1600200"/>
          </a:xfrm>
          <a:prstGeom prst="rect">
            <a:avLst/>
          </a:prstGeom>
        </p:spPr>
      </p:pic>
      <p:pic>
        <p:nvPicPr>
          <p:cNvPr id="5" name="Picture 4" descr="032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8683" cy="15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riental fruit moth and codling moth</a:t>
            </a:r>
          </a:p>
          <a:p>
            <a:r>
              <a:rPr lang="en-US" dirty="0"/>
              <a:t>L</a:t>
            </a:r>
            <a:r>
              <a:rPr lang="en-US" dirty="0" smtClean="0"/>
              <a:t>ike curculio they are everywhere and will ruin fruits if not controlled (wormy fruit)</a:t>
            </a:r>
          </a:p>
          <a:p>
            <a:r>
              <a:rPr lang="en-US" dirty="0"/>
              <a:t>H</a:t>
            </a:r>
            <a:r>
              <a:rPr lang="en-US" dirty="0" smtClean="0"/>
              <a:t>ard to control organically</a:t>
            </a:r>
          </a:p>
          <a:p>
            <a:pPr marL="914400" lvl="1" indent="-514350"/>
            <a:r>
              <a:rPr lang="en-US" dirty="0"/>
              <a:t>C</a:t>
            </a:r>
            <a:r>
              <a:rPr lang="en-US" dirty="0" smtClean="0"/>
              <a:t>ut off drooping peach shoot tips in May</a:t>
            </a:r>
          </a:p>
          <a:p>
            <a:pPr marL="914400" lvl="1" indent="-514350"/>
            <a:r>
              <a:rPr lang="en-US" dirty="0" smtClean="0"/>
              <a:t>Surround will help; also include some </a:t>
            </a:r>
            <a:r>
              <a:rPr lang="en-US" dirty="0" err="1" smtClean="0"/>
              <a:t>Bt</a:t>
            </a:r>
            <a:r>
              <a:rPr lang="en-US" dirty="0" smtClean="0"/>
              <a:t> and/or </a:t>
            </a:r>
            <a:r>
              <a:rPr lang="en-US" dirty="0" err="1" smtClean="0"/>
              <a:t>spinosad</a:t>
            </a:r>
            <a:r>
              <a:rPr lang="en-US" dirty="0" smtClean="0"/>
              <a:t>, an attacking bacteria/virus</a:t>
            </a:r>
          </a:p>
          <a:p>
            <a:pPr marL="914400" lvl="1" indent="-514350"/>
            <a:r>
              <a:rPr lang="en-US" dirty="0" smtClean="0"/>
              <a:t>Mating disruption works but hard to source</a:t>
            </a:r>
          </a:p>
          <a:p>
            <a:pPr marL="914400" lvl="1" indent="-514350"/>
            <a:r>
              <a:rPr lang="en-US" dirty="0" smtClean="0"/>
              <a:t>Bag individual fruits in </a:t>
            </a:r>
            <a:r>
              <a:rPr lang="en-US" dirty="0" err="1" smtClean="0"/>
              <a:t>ziplocs</a:t>
            </a:r>
            <a:r>
              <a:rPr lang="en-US" dirty="0" smtClean="0"/>
              <a:t> or organza bags</a:t>
            </a:r>
          </a:p>
          <a:p>
            <a:r>
              <a:rPr lang="en-US" dirty="0"/>
              <a:t>N</a:t>
            </a:r>
            <a:r>
              <a:rPr lang="en-US" dirty="0" smtClean="0"/>
              <a:t>ot hard to control with a few well-timed </a:t>
            </a:r>
            <a:r>
              <a:rPr lang="en-US" dirty="0" err="1" smtClean="0"/>
              <a:t>pyrethrin</a:t>
            </a:r>
            <a:r>
              <a:rPr lang="en-US" dirty="0" smtClean="0"/>
              <a:t> poison sprays</a:t>
            </a:r>
          </a:p>
          <a:p>
            <a:endParaRPr lang="en-US" dirty="0"/>
          </a:p>
        </p:txBody>
      </p:sp>
      <p:pic>
        <p:nvPicPr>
          <p:cNvPr id="4" name="Picture 3" descr="Madige-Apfel-Fruch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6636" cy="1537577"/>
          </a:xfrm>
          <a:prstGeom prst="rect">
            <a:avLst/>
          </a:prstGeom>
        </p:spPr>
      </p:pic>
      <p:pic>
        <p:nvPicPr>
          <p:cNvPr id="5" name="Picture 4" descr="120px-Cydia.pomonella.71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635" y="-1"/>
            <a:ext cx="2306366" cy="15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Stink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etting to be a big problem with the brown </a:t>
            </a:r>
            <a:r>
              <a:rPr lang="en-US" dirty="0" err="1" smtClean="0"/>
              <a:t>marmorated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tinkbug invasion</a:t>
            </a:r>
          </a:p>
          <a:p>
            <a:r>
              <a:rPr lang="en-US" dirty="0"/>
              <a:t>M</a:t>
            </a:r>
            <a:r>
              <a:rPr lang="en-US" dirty="0" smtClean="0"/>
              <a:t>akes fruit distorted; particularly bad on peaches, </a:t>
            </a:r>
            <a:r>
              <a:rPr lang="en-US" dirty="0" err="1" smtClean="0"/>
              <a:t>asian</a:t>
            </a:r>
            <a:r>
              <a:rPr lang="en-US" dirty="0" smtClean="0"/>
              <a:t> pears, apples</a:t>
            </a:r>
          </a:p>
          <a:p>
            <a:r>
              <a:rPr lang="en-US" dirty="0" smtClean="0"/>
              <a:t>Not easy to control without poison sprays</a:t>
            </a:r>
          </a:p>
          <a:p>
            <a:r>
              <a:rPr lang="en-US" dirty="0" smtClean="0"/>
              <a:t>Surround spray and hand-picking are the organic options; still will get some damage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And even more bug problems:</a:t>
            </a:r>
          </a:p>
          <a:p>
            <a:pPr marL="457200" lvl="1" indent="0">
              <a:buNone/>
            </a:pPr>
            <a:r>
              <a:rPr lang="en-US" dirty="0" smtClean="0"/>
              <a:t>Peach tree borer moth, cherry fruit fly, pear </a:t>
            </a:r>
            <a:r>
              <a:rPr lang="en-US" dirty="0" err="1" smtClean="0"/>
              <a:t>psylla</a:t>
            </a:r>
            <a:r>
              <a:rPr lang="en-US" dirty="0" smtClean="0"/>
              <a:t>, aphids, scale, pear leaf blister mite,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B-Fema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470727" cy="1465964"/>
          </a:xfrm>
          <a:prstGeom prst="rect">
            <a:avLst/>
          </a:prstGeom>
        </p:spPr>
      </p:pic>
      <p:pic>
        <p:nvPicPr>
          <p:cNvPr id="6" name="Picture 5" descr="stinkbug-da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18" y="-1"/>
            <a:ext cx="1951182" cy="15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Brown rot of stone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devastating disease, ripening fruits rot</a:t>
            </a:r>
          </a:p>
          <a:p>
            <a:r>
              <a:rPr lang="en-US" dirty="0"/>
              <a:t>S</a:t>
            </a:r>
            <a:r>
              <a:rPr lang="en-US" dirty="0" smtClean="0"/>
              <a:t>tarting growers get lulled by early success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akes about five years to really kick in</a:t>
            </a:r>
          </a:p>
          <a:p>
            <a:r>
              <a:rPr lang="en-US" dirty="0" smtClean="0"/>
              <a:t>Very hard to control organically</a:t>
            </a:r>
          </a:p>
          <a:p>
            <a:r>
              <a:rPr lang="en-US" dirty="0"/>
              <a:t>E</a:t>
            </a:r>
            <a:r>
              <a:rPr lang="en-US" dirty="0" smtClean="0"/>
              <a:t>ven with synthetics it requires multiple sprays of hard-to-find chemicals such as </a:t>
            </a:r>
            <a:r>
              <a:rPr lang="en-US" dirty="0" err="1" smtClean="0"/>
              <a:t>propiconazole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low-spray growing, type and variety selection is key</a:t>
            </a:r>
          </a:p>
          <a:p>
            <a:pPr lvl="1"/>
            <a:r>
              <a:rPr lang="en-US" dirty="0" smtClean="0"/>
              <a:t>apricots ripen earlier and often avoid it entirely, same for cherries</a:t>
            </a:r>
          </a:p>
          <a:p>
            <a:r>
              <a:rPr lang="en-US" dirty="0" smtClean="0"/>
              <a:t>Japanese plums and some peaches can be fairly resistant</a:t>
            </a:r>
          </a:p>
          <a:p>
            <a:r>
              <a:rPr lang="en-US" dirty="0" smtClean="0"/>
              <a:t>European plums are all highly susceptible</a:t>
            </a:r>
            <a:endParaRPr lang="en-US" dirty="0"/>
          </a:p>
        </p:txBody>
      </p:sp>
      <p:pic>
        <p:nvPicPr>
          <p:cNvPr id="6" name="Picture 5" descr="plumr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00" y="1119909"/>
            <a:ext cx="2291799" cy="2032000"/>
          </a:xfrm>
          <a:prstGeom prst="rect">
            <a:avLst/>
          </a:prstGeom>
        </p:spPr>
      </p:pic>
      <p:pic>
        <p:nvPicPr>
          <p:cNvPr id="7" name="Picture 6" descr="peach r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97182" cy="14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defoliate trees and spot fruits</a:t>
            </a:r>
          </a:p>
          <a:p>
            <a:r>
              <a:rPr lang="en-US" dirty="0"/>
              <a:t>R</a:t>
            </a:r>
            <a:r>
              <a:rPr lang="en-US" dirty="0" smtClean="0"/>
              <a:t>equires copper spray in spring and fall to control</a:t>
            </a:r>
          </a:p>
          <a:p>
            <a:r>
              <a:rPr lang="en-US" dirty="0"/>
              <a:t>I</a:t>
            </a:r>
            <a:r>
              <a:rPr lang="en-US" dirty="0" smtClean="0"/>
              <a:t>mportant to seek out resistant varieties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Other big disease problems on stone fruits:</a:t>
            </a:r>
          </a:p>
          <a:p>
            <a:pPr marL="400050" lvl="1" indent="0">
              <a:buNone/>
            </a:pPr>
            <a:r>
              <a:rPr lang="en-US" dirty="0" smtClean="0"/>
              <a:t>Peach scab, bacterial </a:t>
            </a:r>
            <a:r>
              <a:rPr lang="en-US" dirty="0"/>
              <a:t>canker, black knot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spot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0"/>
            <a:ext cx="2133600" cy="1600200"/>
          </a:xfrm>
          <a:prstGeom prst="rect">
            <a:avLst/>
          </a:prstGeom>
        </p:spPr>
      </p:pic>
      <p:pic>
        <p:nvPicPr>
          <p:cNvPr id="6" name="Picture 5" descr="20hrt08a4f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014868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Fireblight</a:t>
            </a:r>
            <a:r>
              <a:rPr lang="en-US" dirty="0"/>
              <a:t> </a:t>
            </a:r>
            <a:r>
              <a:rPr lang="en-US" dirty="0" smtClean="0"/>
              <a:t>of pome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 day you have a nice tree, next day you have crispy shoots</a:t>
            </a:r>
          </a:p>
          <a:p>
            <a:r>
              <a:rPr lang="en-US" dirty="0"/>
              <a:t>H</a:t>
            </a:r>
            <a:r>
              <a:rPr lang="en-US" dirty="0" smtClean="0"/>
              <a:t>ighly capricious, can stay away for years and then devastate in one day</a:t>
            </a:r>
          </a:p>
          <a:p>
            <a:r>
              <a:rPr lang="en-US" dirty="0"/>
              <a:t>N</a:t>
            </a:r>
            <a:r>
              <a:rPr lang="en-US" dirty="0" smtClean="0"/>
              <a:t>o great sprays; copper early in season can help</a:t>
            </a:r>
          </a:p>
          <a:p>
            <a:r>
              <a:rPr lang="en-US" dirty="0" smtClean="0"/>
              <a:t>Prune it out fast!!</a:t>
            </a:r>
          </a:p>
          <a:p>
            <a:endParaRPr lang="en-US" dirty="0"/>
          </a:p>
        </p:txBody>
      </p:sp>
      <p:pic>
        <p:nvPicPr>
          <p:cNvPr id="4" name="Picture 3" descr="apples_fire-blight_04_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09" y="4297680"/>
            <a:ext cx="332509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Cedar Apple 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right orange spots on leaves and bumps on fruit</a:t>
            </a:r>
          </a:p>
          <a:p>
            <a:r>
              <a:rPr lang="en-US" dirty="0"/>
              <a:t>I</a:t>
            </a:r>
            <a:r>
              <a:rPr lang="en-US" dirty="0" smtClean="0"/>
              <a:t>ts often just cosmetic</a:t>
            </a:r>
          </a:p>
          <a:p>
            <a:r>
              <a:rPr lang="en-US" dirty="0"/>
              <a:t>I</a:t>
            </a:r>
            <a:r>
              <a:rPr lang="en-US" dirty="0" smtClean="0"/>
              <a:t>mpossible to control organically, must cut down nearby junipers</a:t>
            </a:r>
          </a:p>
          <a:p>
            <a:r>
              <a:rPr lang="en-US" dirty="0"/>
              <a:t>S</a:t>
            </a:r>
            <a:r>
              <a:rPr lang="en-US" dirty="0" smtClean="0"/>
              <a:t>pecialized synthetic sprays will control</a:t>
            </a:r>
          </a:p>
          <a:p>
            <a:r>
              <a:rPr lang="en-US" dirty="0"/>
              <a:t>S</a:t>
            </a:r>
            <a:r>
              <a:rPr lang="en-US" dirty="0" smtClean="0"/>
              <a:t>elect resistant varieties</a:t>
            </a:r>
          </a:p>
          <a:p>
            <a:endParaRPr lang="en-US" dirty="0"/>
          </a:p>
        </p:txBody>
      </p:sp>
      <p:pic>
        <p:nvPicPr>
          <p:cNvPr id="5" name="Picture 4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090" y="4879724"/>
            <a:ext cx="3278909" cy="1978275"/>
          </a:xfrm>
          <a:prstGeom prst="rect">
            <a:avLst/>
          </a:prstGeom>
        </p:spPr>
      </p:pic>
      <p:pic>
        <p:nvPicPr>
          <p:cNvPr id="6" name="Picture 5" descr="2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68" y="-1"/>
            <a:ext cx="2275732" cy="17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the challenging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Pears</a:t>
            </a:r>
          </a:p>
          <a:p>
            <a:r>
              <a:rPr lang="en-US" dirty="0" smtClean="0"/>
              <a:t>Sour cherries</a:t>
            </a:r>
          </a:p>
          <a:p>
            <a:r>
              <a:rPr lang="en-US" dirty="0" smtClean="0"/>
              <a:t>Japanese plums</a:t>
            </a:r>
          </a:p>
          <a:p>
            <a:r>
              <a:rPr lang="en-US" dirty="0" smtClean="0"/>
              <a:t>Apricots</a:t>
            </a:r>
          </a:p>
          <a:p>
            <a:r>
              <a:rPr lang="en-US" dirty="0" smtClean="0"/>
              <a:t>Peaches</a:t>
            </a:r>
          </a:p>
          <a:p>
            <a:r>
              <a:rPr lang="en-US" dirty="0" smtClean="0"/>
              <a:t>Apples</a:t>
            </a:r>
          </a:p>
          <a:p>
            <a:r>
              <a:rPr lang="en-US" dirty="0" smtClean="0"/>
              <a:t>European plums</a:t>
            </a:r>
          </a:p>
          <a:p>
            <a:r>
              <a:rPr lang="en-US" dirty="0" smtClean="0"/>
              <a:t>Sweet Cherries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– Challenging, but rewarding if it works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8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Growing </a:t>
            </a:r>
            <a:r>
              <a:rPr lang="en-US" dirty="0"/>
              <a:t>F</a:t>
            </a:r>
            <a:r>
              <a:rPr lang="en-US" dirty="0" smtClean="0"/>
              <a:t>ruit is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Predation by squirrels/rats, birds, deer, …</a:t>
            </a:r>
          </a:p>
          <a:p>
            <a:pPr lvl="1"/>
            <a:r>
              <a:rPr lang="en-US" dirty="0" smtClean="0"/>
              <a:t>  if lucky a minor </a:t>
            </a:r>
            <a:r>
              <a:rPr lang="en-US" dirty="0" smtClean="0"/>
              <a:t>annoyance</a:t>
            </a:r>
            <a:r>
              <a:rPr lang="en-US" dirty="0" smtClean="0"/>
              <a:t>; </a:t>
            </a:r>
            <a:r>
              <a:rPr lang="en-US" dirty="0" smtClean="0"/>
              <a:t>often </a:t>
            </a:r>
            <a:r>
              <a:rPr lang="en-US" dirty="0" smtClean="0"/>
              <a:t>a battle</a:t>
            </a:r>
          </a:p>
          <a:p>
            <a:r>
              <a:rPr lang="en-US" dirty="0" smtClean="0"/>
              <a:t>Bugs and Diseases</a:t>
            </a:r>
          </a:p>
          <a:p>
            <a:pPr lvl="1"/>
            <a:r>
              <a:rPr lang="en-US" dirty="0" smtClean="0"/>
              <a:t>  problems vary from minor to tree death</a:t>
            </a:r>
          </a:p>
          <a:p>
            <a:r>
              <a:rPr lang="en-US" dirty="0" smtClean="0"/>
              <a:t>There is a lot to learn</a:t>
            </a:r>
            <a:endParaRPr lang="en-US" dirty="0"/>
          </a:p>
          <a:p>
            <a:pPr lvl="1"/>
            <a:r>
              <a:rPr lang="en-US" dirty="0" smtClean="0"/>
              <a:t>It is more challenging than growing tomatoes or peppers</a:t>
            </a:r>
          </a:p>
        </p:txBody>
      </p:sp>
    </p:spTree>
    <p:extLst>
      <p:ext uri="{BB962C8B-B14F-4D97-AF65-F5344CB8AC3E}">
        <p14:creationId xmlns:p14="http://schemas.microsoft.com/office/powerpoint/2010/main" val="10767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Asian Pear</a:t>
            </a:r>
          </a:p>
          <a:p>
            <a:pPr marL="0" indent="0">
              <a:buNone/>
            </a:pPr>
            <a:r>
              <a:rPr lang="en-US" dirty="0" smtClean="0"/>
              <a:t>+  </a:t>
            </a:r>
            <a:r>
              <a:rPr lang="en-US" i="1" dirty="0" smtClean="0"/>
              <a:t>May</a:t>
            </a:r>
            <a:r>
              <a:rPr lang="en-US" dirty="0" smtClean="0"/>
              <a:t> be possible to grow with no or very few sprays</a:t>
            </a:r>
          </a:p>
          <a:p>
            <a:pPr marL="0" indent="0">
              <a:buNone/>
            </a:pPr>
            <a:r>
              <a:rPr lang="en-US" dirty="0" smtClean="0"/>
              <a:t>–  Stinkbugs can be a huge problem on </a:t>
            </a:r>
            <a:r>
              <a:rPr lang="en-US" dirty="0"/>
              <a:t>A</a:t>
            </a:r>
            <a:r>
              <a:rPr lang="en-US" dirty="0" smtClean="0"/>
              <a:t>sian pears</a:t>
            </a:r>
          </a:p>
          <a:p>
            <a:pPr marL="0" indent="0">
              <a:buNone/>
            </a:pPr>
            <a:r>
              <a:rPr lang="en-US" dirty="0" smtClean="0"/>
              <a:t>–  Many other diseases and pests can wreak havoc:  </a:t>
            </a:r>
          </a:p>
          <a:p>
            <a:pPr marL="400050" lvl="1" indent="0">
              <a:buNone/>
            </a:pPr>
            <a:r>
              <a:rPr lang="en-US" dirty="0" err="1" smtClean="0"/>
              <a:t>fireblight</a:t>
            </a:r>
            <a:r>
              <a:rPr lang="en-US" dirty="0" smtClean="0"/>
              <a:t>, pear </a:t>
            </a:r>
            <a:r>
              <a:rPr lang="en-US" dirty="0" err="1" smtClean="0"/>
              <a:t>psylla</a:t>
            </a:r>
            <a:r>
              <a:rPr lang="en-US" dirty="0" smtClean="0"/>
              <a:t> (though more of a problem on Euros), pear leaf blister mite, codling moth, plum curculio.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European Pear: </a:t>
            </a:r>
            <a:r>
              <a:rPr lang="en-US" dirty="0" smtClean="0"/>
              <a:t>similar to Asians except</a:t>
            </a:r>
          </a:p>
          <a:p>
            <a:pPr marL="0" indent="0">
              <a:buNone/>
            </a:pPr>
            <a:r>
              <a:rPr lang="en-US" dirty="0" smtClean="0"/>
              <a:t>–  They take much longer to fruit</a:t>
            </a:r>
          </a:p>
          <a:p>
            <a:pPr marL="0" indent="0">
              <a:buNone/>
            </a:pPr>
            <a:r>
              <a:rPr lang="en-US" dirty="0" smtClean="0"/>
              <a:t>–  Hard to ripen properly</a:t>
            </a:r>
          </a:p>
          <a:p>
            <a:pPr marL="400050" lvl="1" indent="0">
              <a:buNone/>
            </a:pPr>
            <a:r>
              <a:rPr lang="en-US" dirty="0" smtClean="0"/>
              <a:t>requires early picking - cold storage </a:t>
            </a:r>
            <a:r>
              <a:rPr lang="en-US" dirty="0"/>
              <a:t>– </a:t>
            </a:r>
            <a:r>
              <a:rPr lang="en-US" dirty="0" smtClean="0"/>
              <a:t>ripening</a:t>
            </a:r>
          </a:p>
          <a:p>
            <a:pPr marL="0" indent="0">
              <a:buNone/>
            </a:pPr>
            <a:r>
              <a:rPr lang="en-US" dirty="0" smtClean="0"/>
              <a:t>–  Somewhat less disease and bug tolerant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 cherries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 May be possible to grow with few sprays</a:t>
            </a:r>
          </a:p>
          <a:p>
            <a:pPr marL="0" indent="0">
              <a:buNone/>
            </a:pPr>
            <a:r>
              <a:rPr lang="en-US" dirty="0" smtClean="0"/>
              <a:t>+  A great fruit for cooking or drying</a:t>
            </a:r>
          </a:p>
          <a:p>
            <a:pPr marL="0" indent="0">
              <a:buNone/>
            </a:pPr>
            <a:r>
              <a:rPr lang="en-US" dirty="0" smtClean="0"/>
              <a:t>–  Can have problems with curculio and moths, but less attractive than other stone fruits</a:t>
            </a:r>
          </a:p>
          <a:p>
            <a:pPr marL="0" indent="0">
              <a:buNone/>
            </a:pPr>
            <a:r>
              <a:rPr lang="en-US" dirty="0" smtClean="0"/>
              <a:t>+  Trees are self-fruitful unlike sweet cherries, so only one tree is needed</a:t>
            </a:r>
          </a:p>
          <a:p>
            <a:pPr marL="0" indent="0">
              <a:buNone/>
            </a:pPr>
            <a:r>
              <a:rPr lang="en-US" dirty="0" smtClean="0"/>
              <a:t>–  Birds will clear the tree if they are not controlled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plums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 Good plums are </a:t>
            </a:r>
            <a:r>
              <a:rPr lang="en-US" dirty="0"/>
              <a:t>n</a:t>
            </a:r>
            <a:r>
              <a:rPr lang="en-US" dirty="0" smtClean="0"/>
              <a:t>ever found in stores, you will be surprised how tasty plums can be</a:t>
            </a:r>
          </a:p>
          <a:p>
            <a:pPr marL="0" indent="0">
              <a:buNone/>
            </a:pPr>
            <a:r>
              <a:rPr lang="en-US" dirty="0" smtClean="0"/>
              <a:t>+  If you can beat back the plum curculio and moths, they can be relatively easy to grow</a:t>
            </a:r>
          </a:p>
          <a:p>
            <a:pPr marL="0" indent="0">
              <a:buNone/>
            </a:pPr>
            <a:r>
              <a:rPr lang="en-US" dirty="0" smtClean="0"/>
              <a:t>–  Brown rot is a problem on some varieties; get highly disease-resistant varieties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arieties : Satsuma, Santa Rosa, Ruby Queen, </a:t>
            </a:r>
            <a:r>
              <a:rPr lang="en-US" dirty="0" err="1" smtClean="0"/>
              <a:t>Shiro</a:t>
            </a:r>
            <a:r>
              <a:rPr lang="en-US" dirty="0" smtClean="0"/>
              <a:t>, </a:t>
            </a:r>
            <a:r>
              <a:rPr lang="en-US" dirty="0" err="1" smtClean="0"/>
              <a:t>Methley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9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 Similar to Japanese plums in terms of difficulty; even more of a taste treat</a:t>
            </a:r>
          </a:p>
          <a:p>
            <a:pPr marL="0" indent="0">
              <a:buNone/>
            </a:pPr>
            <a:r>
              <a:rPr lang="en-US" dirty="0" smtClean="0"/>
              <a:t>–  Early blooming so spring frost can wipe out crop</a:t>
            </a:r>
          </a:p>
          <a:p>
            <a:pPr marL="914400" lvl="2" indent="0">
              <a:buNone/>
            </a:pPr>
            <a:r>
              <a:rPr lang="en-US" dirty="0" smtClean="0"/>
              <a:t>Variety: </a:t>
            </a:r>
            <a:r>
              <a:rPr lang="en-US" dirty="0" err="1" smtClean="0"/>
              <a:t>Tomcot</a:t>
            </a:r>
            <a:r>
              <a:rPr lang="en-US" dirty="0" smtClean="0"/>
              <a:t> - superior to others in all dimensions (reliability, taste, lack of diseases)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4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+  Much more tasty than store-bought peaches</a:t>
            </a:r>
          </a:p>
          <a:p>
            <a:pPr marL="0" indent="0">
              <a:buNone/>
            </a:pPr>
            <a:r>
              <a:rPr lang="en-US" dirty="0" smtClean="0"/>
              <a:t>+  Peaches like heat so in some ways they are happy in our climate</a:t>
            </a:r>
          </a:p>
          <a:p>
            <a:pPr marL="0" indent="0">
              <a:buNone/>
            </a:pPr>
            <a:r>
              <a:rPr lang="en-US" dirty="0" smtClean="0"/>
              <a:t>–  Moths, curculio and brown rot are </a:t>
            </a:r>
            <a:r>
              <a:rPr lang="en-US" dirty="0" smtClean="0">
                <a:solidFill>
                  <a:srgbClr val="FF0000"/>
                </a:solidFill>
              </a:rPr>
              <a:t>HUGE</a:t>
            </a:r>
            <a:r>
              <a:rPr lang="en-US" dirty="0" smtClean="0"/>
              <a:t> challenges to overcome</a:t>
            </a:r>
          </a:p>
          <a:p>
            <a:pPr marL="0" indent="0">
              <a:buNone/>
            </a:pPr>
            <a:r>
              <a:rPr lang="en-US" dirty="0" smtClean="0"/>
              <a:t>–  Squirrels </a:t>
            </a:r>
            <a:r>
              <a:rPr lang="en-US" dirty="0" smtClean="0">
                <a:solidFill>
                  <a:srgbClr val="FF0000"/>
                </a:solidFill>
              </a:rPr>
              <a:t>LOVE</a:t>
            </a:r>
            <a:r>
              <a:rPr lang="en-US" dirty="0" smtClean="0"/>
              <a:t> peaches</a:t>
            </a:r>
          </a:p>
          <a:p>
            <a:pPr marL="0" indent="0">
              <a:buNone/>
            </a:pPr>
            <a:r>
              <a:rPr lang="en-US" dirty="0" smtClean="0"/>
              <a:t>–  Many other problems as well: peach tree borer, peach scab, bacterial spot, etc.</a:t>
            </a:r>
          </a:p>
          <a:p>
            <a:pPr marL="400050" lvl="1" indent="0">
              <a:buNone/>
            </a:pPr>
            <a:r>
              <a:rPr lang="en-US" dirty="0" smtClean="0"/>
              <a:t>Varieties: Most varieties from eastern nurseries are 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–  They prefer a cooler climate</a:t>
            </a:r>
          </a:p>
          <a:p>
            <a:pPr marL="857250" lvl="1" indent="-457200"/>
            <a:r>
              <a:rPr lang="en-US" dirty="0" smtClean="0"/>
              <a:t>You are fighting against nature growing them</a:t>
            </a:r>
          </a:p>
          <a:p>
            <a:pPr marL="0" indent="0">
              <a:buNone/>
            </a:pPr>
            <a:r>
              <a:rPr lang="en-US" dirty="0" smtClean="0"/>
              <a:t>–  See above for moth, </a:t>
            </a:r>
            <a:r>
              <a:rPr lang="en-US" dirty="0" err="1" smtClean="0"/>
              <a:t>fireblight</a:t>
            </a:r>
            <a:r>
              <a:rPr lang="en-US" dirty="0" smtClean="0"/>
              <a:t>, cedar apple rust problems</a:t>
            </a:r>
          </a:p>
          <a:p>
            <a:pPr marL="0" indent="0">
              <a:buNone/>
            </a:pPr>
            <a:r>
              <a:rPr lang="en-US" dirty="0" smtClean="0"/>
              <a:t>–  Also many other problems: aphids, apple scab,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 Home-grown apples are better than store versions, you can ripen them fully</a:t>
            </a:r>
          </a:p>
          <a:p>
            <a:pPr marL="0" indent="0">
              <a:buNone/>
            </a:pPr>
            <a:r>
              <a:rPr lang="en-US" dirty="0" smtClean="0"/>
              <a:t>+  There are many unusual varieties to grow</a:t>
            </a:r>
          </a:p>
          <a:p>
            <a:pPr lvl="1"/>
            <a:r>
              <a:rPr lang="en-US" dirty="0" err="1" smtClean="0"/>
              <a:t>GoldRush</a:t>
            </a:r>
            <a:r>
              <a:rPr lang="en-US" dirty="0" smtClean="0"/>
              <a:t>, Williams Pride, </a:t>
            </a:r>
            <a:r>
              <a:rPr lang="en-US" dirty="0" err="1" smtClean="0"/>
              <a:t>Rubinette</a:t>
            </a:r>
            <a:r>
              <a:rPr lang="en-US" dirty="0" smtClean="0"/>
              <a:t>, Golden Russet</a:t>
            </a:r>
          </a:p>
          <a:p>
            <a:endParaRPr lang="en-US" dirty="0"/>
          </a:p>
        </p:txBody>
      </p:sp>
      <p:pic>
        <p:nvPicPr>
          <p:cNvPr id="4" name="Picture 3" descr="ap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807" y="0"/>
            <a:ext cx="219619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but not least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European plums</a:t>
            </a:r>
          </a:p>
          <a:p>
            <a:pPr marL="0" indent="0">
              <a:buNone/>
            </a:pPr>
            <a:r>
              <a:rPr lang="en-US" dirty="0"/>
              <a:t>– Huge brown rot problem on all varieties, on top of all the usual problems</a:t>
            </a:r>
          </a:p>
          <a:p>
            <a:pPr marL="0" indent="0">
              <a:buNone/>
            </a:pPr>
            <a:r>
              <a:rPr lang="en-US" dirty="0"/>
              <a:t>– Can take many years to fruit</a:t>
            </a:r>
          </a:p>
          <a:p>
            <a:pPr marL="0" indent="0">
              <a:buNone/>
            </a:pPr>
            <a:r>
              <a:rPr lang="en-US" b="1" dirty="0" smtClean="0"/>
              <a:t>Sweet Cherries</a:t>
            </a:r>
          </a:p>
          <a:p>
            <a:pPr marL="0" indent="0">
              <a:buNone/>
            </a:pPr>
            <a:r>
              <a:rPr lang="en-US" dirty="0" smtClean="0"/>
              <a:t>–  The trees greatly dislike heat</a:t>
            </a:r>
          </a:p>
          <a:p>
            <a:pPr marL="0" indent="0">
              <a:buNone/>
            </a:pPr>
            <a:r>
              <a:rPr lang="en-US" dirty="0" smtClean="0"/>
              <a:t>–  Trees can get bacterial canker and die</a:t>
            </a:r>
          </a:p>
          <a:p>
            <a:pPr marL="800100" lvl="2" indent="0">
              <a:buNone/>
            </a:pPr>
            <a:r>
              <a:rPr lang="en-US" dirty="0" smtClean="0"/>
              <a:t>Variety selection critical: get Black Gold, White 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Fruit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nurseries have limited selection</a:t>
            </a:r>
          </a:p>
          <a:p>
            <a:pPr lvl="1"/>
            <a:r>
              <a:rPr lang="en-US" dirty="0" smtClean="0"/>
              <a:t>Valley View, Sun Nurseries are best?</a:t>
            </a:r>
          </a:p>
          <a:p>
            <a:r>
              <a:rPr lang="en-US" dirty="0" smtClean="0"/>
              <a:t>Mail-order works well; required for some fruits</a:t>
            </a:r>
          </a:p>
          <a:p>
            <a:r>
              <a:rPr lang="en-US" dirty="0" smtClean="0"/>
              <a:t>Most mail-order places are reasonable; some are bad and some are great</a:t>
            </a:r>
          </a:p>
          <a:p>
            <a:pPr lvl="1"/>
            <a:r>
              <a:rPr lang="en-US" dirty="0" smtClean="0"/>
              <a:t>Avoid: </a:t>
            </a:r>
            <a:r>
              <a:rPr lang="en-US" dirty="0" err="1" smtClean="0"/>
              <a:t>TyTy</a:t>
            </a:r>
            <a:r>
              <a:rPr lang="en-US" dirty="0" smtClean="0"/>
              <a:t>, Aarons, Nature Hills, Willis</a:t>
            </a:r>
          </a:p>
          <a:p>
            <a:pPr lvl="1"/>
            <a:r>
              <a:rPr lang="en-US" dirty="0" smtClean="0"/>
              <a:t>My list of good places: </a:t>
            </a:r>
            <a:r>
              <a:rPr lang="en-US" dirty="0" err="1" smtClean="0"/>
              <a:t>see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://scottfrasersmith.com/fruits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8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</a:t>
            </a:r>
            <a:r>
              <a:rPr lang="en-US" dirty="0"/>
              <a:t>of Young Fruit Trees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Soil</a:t>
            </a:r>
            <a:endParaRPr lang="en-US" b="1" dirty="0"/>
          </a:p>
          <a:p>
            <a:r>
              <a:rPr lang="en-US" dirty="0" smtClean="0"/>
              <a:t>Avoid </a:t>
            </a:r>
            <a:r>
              <a:rPr lang="en-US" dirty="0"/>
              <a:t>heavy clay and poor drainage </a:t>
            </a:r>
            <a:r>
              <a:rPr lang="en-US" dirty="0" smtClean="0"/>
              <a:t>and you should be OK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Location</a:t>
            </a:r>
          </a:p>
          <a:p>
            <a:r>
              <a:rPr lang="en-US" dirty="0" smtClean="0"/>
              <a:t>Fruit </a:t>
            </a:r>
            <a:r>
              <a:rPr lang="en-US" dirty="0"/>
              <a:t>trees MUST </a:t>
            </a:r>
            <a:r>
              <a:rPr lang="en-US" dirty="0" smtClean="0"/>
              <a:t>have 6-8 hours of sun per day</a:t>
            </a:r>
            <a:endParaRPr lang="en-US" dirty="0"/>
          </a:p>
          <a:p>
            <a:r>
              <a:rPr lang="en-US" dirty="0" smtClean="0"/>
              <a:t>Don't </a:t>
            </a:r>
            <a:r>
              <a:rPr lang="en-US" dirty="0"/>
              <a:t>plant at the bottom of a hill or in a dip in a very flat area - frost pocket</a:t>
            </a:r>
          </a:p>
          <a:p>
            <a:pPr marL="0" indent="0">
              <a:buNone/>
            </a:pPr>
            <a:r>
              <a:rPr lang="en-US" b="1" dirty="0"/>
              <a:t>Planting</a:t>
            </a:r>
          </a:p>
          <a:p>
            <a:r>
              <a:rPr lang="en-US" dirty="0" smtClean="0"/>
              <a:t>Dig </a:t>
            </a:r>
            <a:r>
              <a:rPr lang="en-US" dirty="0"/>
              <a:t>a hole bigger than all the roots</a:t>
            </a:r>
          </a:p>
          <a:p>
            <a:r>
              <a:rPr lang="en-US" dirty="0" smtClean="0"/>
              <a:t>Avoid </a:t>
            </a:r>
            <a:r>
              <a:rPr lang="en-US" dirty="0"/>
              <a:t>the urge to amend the hole with anything</a:t>
            </a:r>
          </a:p>
          <a:p>
            <a:r>
              <a:rPr lang="en-US" dirty="0" smtClean="0"/>
              <a:t>Put </a:t>
            </a:r>
            <a:r>
              <a:rPr lang="en-US" dirty="0"/>
              <a:t>wood mulch on top in a 3' </a:t>
            </a:r>
            <a:r>
              <a:rPr lang="en-US" dirty="0" smtClean="0"/>
              <a:t>circle, and keep weeds away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Watering</a:t>
            </a:r>
          </a:p>
          <a:p>
            <a:r>
              <a:rPr lang="en-US" dirty="0" smtClean="0"/>
              <a:t>If 1/2” deep into the ground it is still dry, water</a:t>
            </a:r>
          </a:p>
          <a:p>
            <a:r>
              <a:rPr lang="en-US" dirty="0" smtClean="0"/>
              <a:t>Overwatering can be as big a problem as under-watering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0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care of fruit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US" b="1" dirty="0" smtClean="0"/>
              <a:t>Overarching point</a:t>
            </a:r>
          </a:p>
          <a:p>
            <a:pPr lvl="1"/>
            <a:r>
              <a:rPr lang="en-US" dirty="0" smtClean="0"/>
              <a:t>Happy trees resist bugs and diseases</a:t>
            </a:r>
          </a:p>
          <a:p>
            <a:pPr lvl="1"/>
            <a:r>
              <a:rPr lang="en-US" dirty="0" smtClean="0"/>
              <a:t>Keep trees happy and you will have a third of the problems</a:t>
            </a:r>
          </a:p>
          <a:p>
            <a:r>
              <a:rPr lang="en-US" dirty="0" smtClean="0"/>
              <a:t>Fertilize </a:t>
            </a:r>
            <a:r>
              <a:rPr lang="en-US" dirty="0"/>
              <a:t>in </a:t>
            </a:r>
            <a:r>
              <a:rPr lang="en-US" dirty="0" smtClean="0"/>
              <a:t>spring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shovel of compost and a handful of 5-2-5 or </a:t>
            </a:r>
            <a:r>
              <a:rPr lang="en-US" dirty="0" smtClean="0"/>
              <a:t>similar</a:t>
            </a:r>
          </a:p>
          <a:p>
            <a:r>
              <a:rPr lang="en-US" dirty="0" smtClean="0"/>
              <a:t>Water in prolonged dry spells (only)</a:t>
            </a:r>
            <a:endParaRPr lang="en-US" dirty="0"/>
          </a:p>
          <a:p>
            <a:r>
              <a:rPr lang="en-US" dirty="0"/>
              <a:t>Mulch </a:t>
            </a:r>
            <a:r>
              <a:rPr lang="en-US" dirty="0" smtClean="0"/>
              <a:t>with wood bark annually, keep weeds away</a:t>
            </a:r>
            <a:endParaRPr lang="en-US" dirty="0"/>
          </a:p>
          <a:p>
            <a:r>
              <a:rPr lang="en-US" dirty="0"/>
              <a:t>Prune </a:t>
            </a:r>
            <a:r>
              <a:rPr lang="en-US" dirty="0" smtClean="0"/>
              <a:t>annually</a:t>
            </a:r>
            <a:endParaRPr lang="en-US" dirty="0"/>
          </a:p>
          <a:p>
            <a:pPr lvl="1"/>
            <a:r>
              <a:rPr lang="en-US" dirty="0"/>
              <a:t>  Thin out the branching structure - "a bird should be able to fly through it"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Head </a:t>
            </a:r>
            <a:r>
              <a:rPr lang="en-US" dirty="0"/>
              <a:t>the top if you want to keep the tree pedestrian </a:t>
            </a:r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Pruning is an art taking years to perfect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9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Spectrum of Fruit </a:t>
            </a:r>
            <a:r>
              <a:rPr lang="en-US" dirty="0"/>
              <a:t>C</a:t>
            </a:r>
            <a:r>
              <a:rPr lang="en-US" dirty="0" smtClean="0"/>
              <a:t>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Easy</a:t>
            </a:r>
            <a:r>
              <a:rPr lang="en-US" dirty="0" smtClean="0"/>
              <a:t> - no sprays needed (but wildlife still a problem)</a:t>
            </a:r>
          </a:p>
          <a:p>
            <a:r>
              <a:rPr lang="en-US" dirty="0" smtClean="0"/>
              <a:t>Figs, persimmons, pomegranates, mulberries, jujubes, bush cherries, </a:t>
            </a:r>
            <a:r>
              <a:rPr lang="en-US" dirty="0" err="1" smtClean="0"/>
              <a:t>pawpaws</a:t>
            </a:r>
            <a:r>
              <a:rPr lang="en-US" dirty="0" smtClean="0"/>
              <a:t>, nuts (chestnut/filbert), berries, </a:t>
            </a:r>
            <a:r>
              <a:rPr lang="en-US" dirty="0" err="1" smtClean="0"/>
              <a:t>muscadines</a:t>
            </a:r>
            <a:r>
              <a:rPr lang="en-US" dirty="0" smtClean="0"/>
              <a:t>, kiwis</a:t>
            </a:r>
          </a:p>
          <a:p>
            <a:pPr lvl="1"/>
            <a:r>
              <a:rPr lang="en-US" b="1" dirty="0" smtClean="0"/>
              <a:t>START WITH THIS CATEGORY!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Medium</a:t>
            </a:r>
            <a:r>
              <a:rPr lang="en-US" dirty="0" smtClean="0"/>
              <a:t> – </a:t>
            </a:r>
            <a:r>
              <a:rPr lang="en-US" i="1" dirty="0" smtClean="0"/>
              <a:t>may</a:t>
            </a:r>
            <a:r>
              <a:rPr lang="en-US" dirty="0" smtClean="0"/>
              <a:t> be OK with no sprays</a:t>
            </a:r>
          </a:p>
          <a:p>
            <a:r>
              <a:rPr lang="en-US" dirty="0" smtClean="0"/>
              <a:t>Asian and European pears, sour cherries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Challenging</a:t>
            </a:r>
            <a:r>
              <a:rPr lang="en-US" dirty="0" smtClean="0"/>
              <a:t> – requires sprays and will be very hard to grow organically</a:t>
            </a:r>
          </a:p>
          <a:p>
            <a:r>
              <a:rPr lang="en-US" dirty="0" smtClean="0"/>
              <a:t>Apples, peaches, plums, apricots, sweet cherries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Lets go through individual fruit possibilities, focus on easiest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Squirrels (&amp; Rats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Squirrels </a:t>
            </a:r>
            <a:r>
              <a:rPr lang="en-US" dirty="0"/>
              <a:t>don't share - they will take every last fruit on the tree</a:t>
            </a:r>
          </a:p>
          <a:p>
            <a:r>
              <a:rPr lang="en-US" dirty="0"/>
              <a:t>They </a:t>
            </a:r>
            <a:r>
              <a:rPr lang="en-US" dirty="0" smtClean="0"/>
              <a:t>will gladly eat most types of fruit</a:t>
            </a:r>
          </a:p>
          <a:p>
            <a:pPr marL="0" indent="0">
              <a:buNone/>
            </a:pPr>
            <a:r>
              <a:rPr lang="en-US" b="1" dirty="0" smtClean="0"/>
              <a:t>Control</a:t>
            </a:r>
            <a:endParaRPr lang="en-US" b="1" dirty="0"/>
          </a:p>
          <a:p>
            <a:r>
              <a:rPr lang="en-US" dirty="0"/>
              <a:t>If trees are isolated from other higher obstacles can baffle the trunk</a:t>
            </a:r>
          </a:p>
          <a:p>
            <a:r>
              <a:rPr lang="en-US" dirty="0"/>
              <a:t>If not, you will need to trap them (</a:t>
            </a:r>
            <a:r>
              <a:rPr lang="en-US" dirty="0" err="1"/>
              <a:t>Havahart</a:t>
            </a:r>
            <a:r>
              <a:rPr lang="en-US" dirty="0"/>
              <a:t>, </a:t>
            </a:r>
            <a:r>
              <a:rPr lang="en-US" dirty="0" err="1"/>
              <a:t>Kania</a:t>
            </a:r>
            <a:r>
              <a:rPr lang="en-US" dirty="0"/>
              <a:t> brands)</a:t>
            </a:r>
          </a:p>
          <a:p>
            <a:pPr lvl="1"/>
            <a:r>
              <a:rPr lang="en-US" dirty="0" smtClean="0"/>
              <a:t>Trapping </a:t>
            </a:r>
            <a:r>
              <a:rPr lang="en-US" dirty="0"/>
              <a:t>is a skill that takes practice and perseverance</a:t>
            </a:r>
          </a:p>
          <a:p>
            <a:endParaRPr lang="en-US" dirty="0"/>
          </a:p>
        </p:txBody>
      </p:sp>
      <p:pic>
        <p:nvPicPr>
          <p:cNvPr id="4" name="Picture 3" descr="baff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601" y="0"/>
            <a:ext cx="1860759" cy="16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Birds </a:t>
            </a:r>
            <a:r>
              <a:rPr lang="en-US" dirty="0"/>
              <a:t>love berries and </a:t>
            </a:r>
            <a:r>
              <a:rPr lang="en-US" dirty="0" smtClean="0"/>
              <a:t>cherries</a:t>
            </a:r>
            <a:endParaRPr lang="en-US" dirty="0"/>
          </a:p>
          <a:p>
            <a:r>
              <a:rPr lang="en-US" dirty="0"/>
              <a:t>Apples, peaches, and plums will get pecked </a:t>
            </a:r>
            <a:r>
              <a:rPr lang="en-US" dirty="0" smtClean="0"/>
              <a:t>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Controls </a:t>
            </a:r>
            <a:r>
              <a:rPr lang="en-US" b="1" dirty="0"/>
              <a:t>that work</a:t>
            </a:r>
          </a:p>
          <a:p>
            <a:r>
              <a:rPr lang="en-US" dirty="0"/>
              <a:t>Net the trees top to bottom when the fruit is ripening</a:t>
            </a:r>
          </a:p>
          <a:p>
            <a:r>
              <a:rPr lang="en-US" dirty="0"/>
              <a:t>Put up scares right as the fruit is ripening, take down right after</a:t>
            </a:r>
          </a:p>
          <a:p>
            <a:pPr lvl="1"/>
            <a:r>
              <a:rPr lang="en-US" dirty="0" smtClean="0"/>
              <a:t>  I </a:t>
            </a:r>
            <a:r>
              <a:rPr lang="en-US" dirty="0"/>
              <a:t>use old CDs/DVDs </a:t>
            </a:r>
            <a:r>
              <a:rPr lang="en-US" dirty="0" smtClean="0"/>
              <a:t>on string with </a:t>
            </a:r>
            <a:r>
              <a:rPr lang="en-US" dirty="0"/>
              <a:t>good results</a:t>
            </a:r>
          </a:p>
          <a:p>
            <a:pPr lvl="1"/>
            <a:r>
              <a:rPr lang="en-US" dirty="0"/>
              <a:t>  C</a:t>
            </a:r>
            <a:r>
              <a:rPr lang="en-US" dirty="0" smtClean="0"/>
              <a:t>an </a:t>
            </a:r>
            <a:r>
              <a:rPr lang="en-US" dirty="0"/>
              <a:t>get used to anything left out too </a:t>
            </a:r>
            <a:r>
              <a:rPr lang="en-US" dirty="0" smtClean="0"/>
              <a:t>long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horrendous </a:t>
            </a:r>
            <a:r>
              <a:rPr lang="en-US" dirty="0" smtClean="0"/>
              <a:t>problem in recent years</a:t>
            </a:r>
            <a:endParaRPr lang="en-US" dirty="0"/>
          </a:p>
          <a:p>
            <a:r>
              <a:rPr lang="en-US" dirty="0"/>
              <a:t>Lower shoots nibbled away, fruit within reach eaten, bark rubbed </a:t>
            </a:r>
            <a:r>
              <a:rPr lang="en-US" dirty="0" smtClean="0"/>
              <a:t>off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Controls that work</a:t>
            </a:r>
          </a:p>
          <a:p>
            <a:r>
              <a:rPr lang="en-US" dirty="0"/>
              <a:t>8' deer fence around the entire orchard area</a:t>
            </a:r>
          </a:p>
          <a:p>
            <a:r>
              <a:rPr lang="en-US" dirty="0" smtClean="0"/>
              <a:t>Protection </a:t>
            </a:r>
            <a:r>
              <a:rPr lang="en-US" dirty="0"/>
              <a:t>of individual trees with </a:t>
            </a:r>
            <a:r>
              <a:rPr lang="en-US" dirty="0" smtClean="0"/>
              <a:t>6</a:t>
            </a:r>
            <a:r>
              <a:rPr lang="en-US" dirty="0"/>
              <a:t>'</a:t>
            </a:r>
            <a:r>
              <a:rPr lang="en-US" dirty="0" smtClean="0"/>
              <a:t> hi x 3</a:t>
            </a:r>
            <a:r>
              <a:rPr lang="en-US" dirty="0"/>
              <a:t>'</a:t>
            </a:r>
            <a:r>
              <a:rPr lang="en-US" dirty="0" smtClean="0"/>
              <a:t>-6</a:t>
            </a:r>
            <a:r>
              <a:rPr lang="en-US" dirty="0"/>
              <a:t>' </a:t>
            </a:r>
            <a:r>
              <a:rPr lang="en-US" dirty="0" smtClean="0"/>
              <a:t>dia. cage</a:t>
            </a:r>
            <a:endParaRPr lang="en-US" dirty="0"/>
          </a:p>
          <a:p>
            <a:r>
              <a:rPr lang="en-US" dirty="0" smtClean="0"/>
              <a:t>Let trees grow to </a:t>
            </a:r>
            <a:r>
              <a:rPr lang="en-US" dirty="0"/>
              <a:t>be above deer </a:t>
            </a:r>
            <a:r>
              <a:rPr lang="en-US" dirty="0" smtClean="0"/>
              <a:t>height</a:t>
            </a:r>
            <a:endParaRPr lang="en-US" dirty="0"/>
          </a:p>
          <a:p>
            <a:r>
              <a:rPr lang="en-US" dirty="0" err="1"/>
              <a:t>ScareCrow</a:t>
            </a:r>
            <a:r>
              <a:rPr lang="en-US" dirty="0"/>
              <a:t> motion-activated sprinklers</a:t>
            </a:r>
          </a:p>
          <a:p>
            <a:pPr marL="0" indent="0">
              <a:buNone/>
            </a:pPr>
            <a:r>
              <a:rPr lang="en-US" b="1" dirty="0" smtClean="0"/>
              <a:t>Controls </a:t>
            </a:r>
            <a:r>
              <a:rPr lang="en-US" b="1" dirty="0"/>
              <a:t>that may </a:t>
            </a:r>
            <a:r>
              <a:rPr lang="en-US" b="1" dirty="0" smtClean="0"/>
              <a:t>or may not work</a:t>
            </a:r>
            <a:endParaRPr lang="en-US" b="1" dirty="0"/>
          </a:p>
          <a:p>
            <a:r>
              <a:rPr lang="en-US" dirty="0"/>
              <a:t>S</a:t>
            </a:r>
            <a:r>
              <a:rPr lang="en-US" dirty="0" smtClean="0"/>
              <a:t>prays</a:t>
            </a:r>
            <a:r>
              <a:rPr lang="en-US" dirty="0"/>
              <a:t>, hanging </a:t>
            </a:r>
            <a:r>
              <a:rPr lang="en-US" dirty="0" smtClean="0"/>
              <a:t>soap, </a:t>
            </a:r>
            <a:r>
              <a:rPr lang="en-US" dirty="0"/>
              <a:t>deterrent bags, zappers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2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http://scottfrasersmith.com/fruit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inks to useful online guides, etc.</a:t>
            </a:r>
          </a:p>
        </p:txBody>
      </p:sp>
    </p:spTree>
    <p:extLst>
      <p:ext uri="{BB962C8B-B14F-4D97-AF65-F5344CB8AC3E}">
        <p14:creationId xmlns:p14="http://schemas.microsoft.com/office/powerpoint/2010/main" val="20587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+  Very tasty</a:t>
            </a:r>
          </a:p>
          <a:p>
            <a:pPr marL="0" indent="0">
              <a:buNone/>
            </a:pPr>
            <a:r>
              <a:rPr lang="en-US" dirty="0" smtClean="0"/>
              <a:t>+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–  Must be eaten or processed soon after picking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 Can die back in colder winters</a:t>
            </a:r>
          </a:p>
          <a:p>
            <a:pPr marL="0" indent="0">
              <a:buNone/>
            </a:pPr>
            <a:r>
              <a:rPr lang="en-US" dirty="0" smtClean="0"/>
              <a:t>–  Hornets, ants, and squirrels can be problems</a:t>
            </a:r>
          </a:p>
          <a:p>
            <a:pPr marL="0" indent="0">
              <a:buNone/>
            </a:pPr>
            <a:r>
              <a:rPr lang="en-US" dirty="0" smtClean="0"/>
              <a:t>–  </a:t>
            </a:r>
            <a:r>
              <a:rPr lang="en-US" dirty="0" smtClean="0"/>
              <a:t>May split after </a:t>
            </a:r>
            <a:r>
              <a:rPr lang="en-US" dirty="0" smtClean="0"/>
              <a:t>rains, eye may let bugs in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Celeste and Hardy Chicago </a:t>
            </a:r>
            <a:r>
              <a:rPr lang="en-US" dirty="0" smtClean="0"/>
              <a:t>good: </a:t>
            </a:r>
            <a:r>
              <a:rPr lang="en-US" dirty="0" smtClean="0"/>
              <a:t>low-</a:t>
            </a:r>
            <a:r>
              <a:rPr lang="en-US" dirty="0" smtClean="0"/>
              <a:t>split, closed-eye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Figs are a </a:t>
            </a:r>
            <a:r>
              <a:rPr lang="en-US" dirty="0" smtClean="0"/>
              <a:t>Baltimore </a:t>
            </a:r>
            <a:r>
              <a:rPr lang="en-US" dirty="0" smtClean="0"/>
              <a:t>tradition in Little Italy</a:t>
            </a:r>
            <a:endParaRPr lang="en-US" dirty="0"/>
          </a:p>
        </p:txBody>
      </p:sp>
      <p:pic>
        <p:nvPicPr>
          <p:cNvPr id="5" name="Picture 4" descr="fi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0" y="0"/>
            <a:ext cx="32258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Asian Persimmon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+  Very sweet and rich flavor</a:t>
            </a:r>
          </a:p>
          <a:p>
            <a:pPr marL="0" indent="0">
              <a:buNone/>
            </a:pPr>
            <a:r>
              <a:rPr lang="en-US" dirty="0" smtClean="0"/>
              <a:t>–  Not everyone likes the texture/taste</a:t>
            </a:r>
          </a:p>
          <a:p>
            <a:pPr marL="0" indent="0">
              <a:buNone/>
            </a:pPr>
            <a:r>
              <a:rPr lang="en-US" dirty="0" smtClean="0"/>
              <a:t>+  Even people not liking taste will like persimmon leather/pudding</a:t>
            </a:r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smtClean="0"/>
              <a:t>  Few problems with pests,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 Stink bugs can do minor damage on fruits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 Deer will eat fruits</a:t>
            </a:r>
          </a:p>
          <a:p>
            <a:pPr marL="0" indent="0">
              <a:buNone/>
            </a:pPr>
            <a:r>
              <a:rPr lang="en-US" dirty="0" smtClean="0"/>
              <a:t>Two sorts: astringent and non-astringent</a:t>
            </a:r>
            <a:endParaRPr lang="en-US" dirty="0"/>
          </a:p>
        </p:txBody>
      </p:sp>
      <p:pic>
        <p:nvPicPr>
          <p:cNvPr id="4" name="Picture 3" descr="persimm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74" y="0"/>
            <a:ext cx="2510226" cy="1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Pomegranate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</a:t>
            </a:r>
            <a:r>
              <a:rPr lang="en-US" dirty="0" smtClean="0"/>
              <a:t>  A resurgent fruit today due to antioxidants</a:t>
            </a:r>
          </a:p>
          <a:p>
            <a:pPr marL="400050" lvl="1" indent="0">
              <a:buNone/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we can grow it in Maryland!</a:t>
            </a:r>
          </a:p>
          <a:p>
            <a:pPr marL="0" indent="0">
              <a:buNone/>
            </a:pPr>
            <a:r>
              <a:rPr lang="en-US" dirty="0" smtClean="0"/>
              <a:t>–  Only the most hardy varieties will be reliable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T</a:t>
            </a:r>
            <a:r>
              <a:rPr lang="en-US" dirty="0" smtClean="0"/>
              <a:t>hey are hard to find</a:t>
            </a:r>
          </a:p>
          <a:p>
            <a:pPr marL="800100" lvl="2" indent="0">
              <a:buNone/>
            </a:pPr>
            <a:r>
              <a:rPr lang="en-US" dirty="0" err="1" smtClean="0"/>
              <a:t>Kazake</a:t>
            </a:r>
            <a:r>
              <a:rPr lang="en-US" dirty="0" smtClean="0"/>
              <a:t>, </a:t>
            </a:r>
            <a:r>
              <a:rPr lang="en-US" dirty="0" err="1" smtClean="0"/>
              <a:t>Salatsvaki</a:t>
            </a:r>
            <a:r>
              <a:rPr lang="en-US" dirty="0" smtClean="0"/>
              <a:t>, Russian 8,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 No pests, they appear to be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–  May die back in cold winters</a:t>
            </a:r>
          </a:p>
          <a:p>
            <a:pPr marL="0" indent="0">
              <a:buNone/>
            </a:pPr>
            <a:r>
              <a:rPr lang="en-US" dirty="0" smtClean="0"/>
              <a:t>–  May crack as they ripen</a:t>
            </a:r>
            <a:endParaRPr lang="en-US" dirty="0"/>
          </a:p>
        </p:txBody>
      </p:sp>
      <p:pic>
        <p:nvPicPr>
          <p:cNvPr id="4" name="Picture 3" descr="Pomegranate03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814" y="4531361"/>
            <a:ext cx="3102186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0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+  Very tasty, much better than wild </a:t>
            </a:r>
            <a:r>
              <a:rPr lang="en-US" dirty="0" smtClean="0"/>
              <a:t>fruits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 </a:t>
            </a:r>
            <a:r>
              <a:rPr lang="en-US" dirty="0" smtClean="0">
                <a:solidFill>
                  <a:srgbClr val="77933C"/>
                </a:solidFill>
              </a:rPr>
              <a:t>No-spray </a:t>
            </a:r>
            <a:r>
              <a:rPr lang="en-US" dirty="0" smtClean="0"/>
              <a:t>and a </a:t>
            </a:r>
            <a:r>
              <a:rPr lang="en-US" dirty="0" smtClean="0"/>
              <a:t>large </a:t>
            </a:r>
            <a:r>
              <a:rPr lang="en-US" dirty="0" smtClean="0"/>
              <a:t>crop when mature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 Harder to harvest from a large tree</a:t>
            </a:r>
          </a:p>
          <a:p>
            <a:pPr marL="400050" lvl="1" indent="0">
              <a:buNone/>
            </a:pPr>
            <a:r>
              <a:rPr lang="en-US" dirty="0" smtClean="0"/>
              <a:t>(put down a sheet and shake tree)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 Squirrels and birds love fruits, deer eat leaves</a:t>
            </a:r>
          </a:p>
          <a:p>
            <a:pPr lvl="3"/>
            <a:r>
              <a:rPr lang="en-US" dirty="0" smtClean="0"/>
              <a:t>Varieties: Illinois </a:t>
            </a:r>
            <a:r>
              <a:rPr lang="en-US" dirty="0" err="1" smtClean="0"/>
              <a:t>Everbearing</a:t>
            </a:r>
            <a:r>
              <a:rPr lang="en-US" dirty="0" smtClean="0"/>
              <a:t>, </a:t>
            </a:r>
            <a:r>
              <a:rPr lang="en-US" dirty="0" err="1" smtClean="0"/>
              <a:t>Kokuso</a:t>
            </a:r>
            <a:endParaRPr lang="en-US" dirty="0" smtClean="0"/>
          </a:p>
        </p:txBody>
      </p:sp>
      <p:pic>
        <p:nvPicPr>
          <p:cNvPr id="5" name="Picture 4" descr="mulber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0" y="4440350"/>
            <a:ext cx="3139439" cy="24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Jujube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Aka Chinese dates, when dried taste like dates</a:t>
            </a:r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77933C"/>
                </a:solidFill>
              </a:rPr>
              <a:t>no-spray</a:t>
            </a:r>
          </a:p>
          <a:p>
            <a:pPr marL="0" indent="0">
              <a:buNone/>
            </a:pPr>
            <a:r>
              <a:rPr lang="en-US" dirty="0" smtClean="0"/>
              <a:t>+  Fresh fruit taste like an apple/date cross</a:t>
            </a:r>
          </a:p>
          <a:p>
            <a:pPr marL="0" indent="0">
              <a:buNone/>
            </a:pPr>
            <a:r>
              <a:rPr lang="en-US" dirty="0" smtClean="0"/>
              <a:t>+  Trees have attractive shiny green foliage</a:t>
            </a:r>
          </a:p>
          <a:p>
            <a:pPr marL="0" indent="0">
              <a:buNone/>
            </a:pPr>
            <a:r>
              <a:rPr lang="en-US" dirty="0" smtClean="0"/>
              <a:t>–  May have problems with ants and cracking</a:t>
            </a:r>
          </a:p>
          <a:p>
            <a:pPr marL="0" indent="-400050"/>
            <a:r>
              <a:rPr lang="en-US" dirty="0" smtClean="0"/>
              <a:t>Be sure to get fresh eating varieties </a:t>
            </a:r>
          </a:p>
          <a:p>
            <a:pPr marL="1200150" lvl="3" indent="-342900"/>
            <a:r>
              <a:rPr lang="en-US" dirty="0" smtClean="0"/>
              <a:t>Li, Sugar Cane, GA866, Honey Jar</a:t>
            </a:r>
          </a:p>
          <a:p>
            <a:endParaRPr lang="en-US" dirty="0" smtClean="0"/>
          </a:p>
        </p:txBody>
      </p:sp>
      <p:pic>
        <p:nvPicPr>
          <p:cNvPr id="4" name="Picture 3" descr="320px-Azufaifas_fc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46400" cy="2209800"/>
          </a:xfrm>
          <a:prstGeom prst="rect">
            <a:avLst/>
          </a:prstGeom>
        </p:spPr>
      </p:pic>
      <p:pic>
        <p:nvPicPr>
          <p:cNvPr id="5" name="Picture 4" descr="jujube li 2010_DSC01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913" y="0"/>
            <a:ext cx="28840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2794</Words>
  <Application>Microsoft Macintosh PowerPoint</Application>
  <PresentationFormat>On-screen Show (4:3)</PresentationFormat>
  <Paragraphs>354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Easy to Grow Fruits</vt:lpstr>
      <vt:lpstr>Growing fruit is Great!</vt:lpstr>
      <vt:lpstr>But, Growing Fruit is Hard!</vt:lpstr>
      <vt:lpstr>The Spectrum of Fruit Challenge</vt:lpstr>
      <vt:lpstr>Fig</vt:lpstr>
      <vt:lpstr>Asian Persimmon</vt:lpstr>
      <vt:lpstr>Pomegranate</vt:lpstr>
      <vt:lpstr>Mulberry</vt:lpstr>
      <vt:lpstr>Jujube</vt:lpstr>
      <vt:lpstr>Pawpaw</vt:lpstr>
      <vt:lpstr>Bush Cherry</vt:lpstr>
      <vt:lpstr>Chestnut</vt:lpstr>
      <vt:lpstr>Hazelnut / Filbert</vt:lpstr>
      <vt:lpstr>Berries</vt:lpstr>
      <vt:lpstr>Blueberries</vt:lpstr>
      <vt:lpstr>Raspberry  and Blackberry</vt:lpstr>
      <vt:lpstr>Currants and Gooseberries</vt:lpstr>
      <vt:lpstr>Muscadines</vt:lpstr>
      <vt:lpstr>Kiwi</vt:lpstr>
      <vt:lpstr>Next: Some More Challenging Fruits</vt:lpstr>
      <vt:lpstr>Philosophies on use of chemicals</vt:lpstr>
      <vt:lpstr>Plum curculio</vt:lpstr>
      <vt:lpstr>Moths</vt:lpstr>
      <vt:lpstr>Stink bugs</vt:lpstr>
      <vt:lpstr>Brown rot of stone fruit</vt:lpstr>
      <vt:lpstr>Bacterial spot</vt:lpstr>
      <vt:lpstr>Fireblight of pome fruits</vt:lpstr>
      <vt:lpstr>Cedar Apple Rust</vt:lpstr>
      <vt:lpstr>Now for the challenging fruits</vt:lpstr>
      <vt:lpstr>Pears</vt:lpstr>
      <vt:lpstr>Sour cherries</vt:lpstr>
      <vt:lpstr>Japanese plums</vt:lpstr>
      <vt:lpstr>Apricot</vt:lpstr>
      <vt:lpstr>Peaches</vt:lpstr>
      <vt:lpstr>Apples</vt:lpstr>
      <vt:lpstr>Last but not least</vt:lpstr>
      <vt:lpstr>Obtaining Fruit Trees</vt:lpstr>
      <vt:lpstr>Care of Young Fruit Trees </vt:lpstr>
      <vt:lpstr>Annual care of fruit trees</vt:lpstr>
      <vt:lpstr>Squirrels (&amp; Rats)</vt:lpstr>
      <vt:lpstr>Birds</vt:lpstr>
      <vt:lpstr>Deer</vt:lpstr>
      <vt:lpstr>Resources</vt:lpstr>
    </vt:vector>
  </TitlesOfParts>
  <Company>The 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with Fruit Trees in Urban Areas</dc:title>
  <dc:creator>Scott Smith</dc:creator>
  <cp:lastModifiedBy>Scott Smith</cp:lastModifiedBy>
  <cp:revision>267</cp:revision>
  <dcterms:created xsi:type="dcterms:W3CDTF">2013-02-04T01:53:37Z</dcterms:created>
  <dcterms:modified xsi:type="dcterms:W3CDTF">2013-04-29T22:13:42Z</dcterms:modified>
</cp:coreProperties>
</file>